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84" r:id="rId3"/>
    <p:sldId id="301" r:id="rId4"/>
    <p:sldId id="305" r:id="rId5"/>
    <p:sldId id="306" r:id="rId6"/>
    <p:sldId id="302" r:id="rId7"/>
    <p:sldId id="311" r:id="rId8"/>
    <p:sldId id="307" r:id="rId9"/>
    <p:sldId id="308" r:id="rId10"/>
    <p:sldId id="312" r:id="rId11"/>
    <p:sldId id="303" r:id="rId12"/>
    <p:sldId id="310" r:id="rId13"/>
    <p:sldId id="300" r:id="rId14"/>
    <p:sldId id="304" r:id="rId15"/>
    <p:sldId id="313" r:id="rId16"/>
    <p:sldId id="315" r:id="rId17"/>
    <p:sldId id="316" r:id="rId18"/>
    <p:sldId id="317" r:id="rId19"/>
    <p:sldId id="318" r:id="rId20"/>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1pPr>
    <a:lvl2pPr marL="4572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2pPr>
    <a:lvl3pPr marL="9144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3pPr>
    <a:lvl4pPr marL="13716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4pPr>
    <a:lvl5pPr marL="1828800" algn="l" rtl="0" fontAlgn="base">
      <a:spcBef>
        <a:spcPct val="0"/>
      </a:spcBef>
      <a:spcAft>
        <a:spcPct val="0"/>
      </a:spcAft>
      <a:defRPr sz="2400" kern="1200">
        <a:solidFill>
          <a:srgbClr val="000000"/>
        </a:solidFill>
        <a:latin typeface="Garamond" pitchFamily="-112" charset="0"/>
        <a:ea typeface="ヒラギノ明朝 ProN W3" pitchFamily="-112" charset="-128"/>
        <a:cs typeface="+mn-cs"/>
        <a:sym typeface="Garamond" pitchFamily="-112" charset="0"/>
      </a:defRPr>
    </a:lvl5pPr>
    <a:lvl6pPr marL="22860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6pPr>
    <a:lvl7pPr marL="27432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7pPr>
    <a:lvl8pPr marL="32004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8pPr>
    <a:lvl9pPr marL="3657600" algn="l" defTabSz="914400" rtl="0" eaLnBrk="1" latinLnBrk="0" hangingPunct="1">
      <a:defRPr sz="2400" kern="1200">
        <a:solidFill>
          <a:srgbClr val="000000"/>
        </a:solidFill>
        <a:latin typeface="Garamond" pitchFamily="-112" charset="0"/>
        <a:ea typeface="ヒラギノ明朝 ProN W3" pitchFamily="-112" charset="-128"/>
        <a:cs typeface="+mn-cs"/>
        <a:sym typeface="Garamond" pitchFamily="-11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9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aramond" pitchFamily="-111" charset="0"/>
                <a:ea typeface="ヒラギノ明朝 ProN W3" pitchFamily="-111" charset="-128"/>
                <a:cs typeface="ヒラギノ明朝 ProN W3" pitchFamily="-111" charset="-128"/>
                <a:sym typeface="Garamond" pitchFamily="-111" charset="0"/>
              </a:defRPr>
            </a:lvl1pPr>
          </a:lstStyle>
          <a:p>
            <a:pPr>
              <a:defRPr/>
            </a:pPr>
            <a:endParaRPr lang="en-US"/>
          </a:p>
        </p:txBody>
      </p:sp>
      <p:sp>
        <p:nvSpPr>
          <p:cNvPr id="15363" name="Rectangle 3"/>
          <p:cNvSpPr>
            <a:spLocks noGrp="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aramond" pitchFamily="-111" charset="0"/>
                <a:ea typeface="ヒラギノ明朝 ProN W3" pitchFamily="-111" charset="-128"/>
                <a:cs typeface="ヒラギノ明朝 ProN W3" pitchFamily="-111" charset="-128"/>
                <a:sym typeface="Garamond" pitchFamily="-111"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p:cNvSpPr>
          <p:nvPr>
            <p:ph type="ftr" sz="quarter" idx="4"/>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11" charset="0"/>
                <a:ea typeface="ヒラギノ明朝 ProN W3" pitchFamily="-111" charset="-128"/>
                <a:cs typeface="ヒラギノ明朝 ProN W3" pitchFamily="-111" charset="-128"/>
                <a:sym typeface="Garamond" pitchFamily="-111" charset="0"/>
              </a:defRPr>
            </a:lvl1pPr>
          </a:lstStyle>
          <a:p>
            <a:pPr>
              <a:defRPr/>
            </a:pPr>
            <a:endParaRPr lang="en-US"/>
          </a:p>
        </p:txBody>
      </p:sp>
      <p:sp>
        <p:nvSpPr>
          <p:cNvPr id="15367" name="Rectangle 7"/>
          <p:cNvSpPr>
            <a:spLocks noGrp="1"/>
          </p:cNvSpPr>
          <p:nvPr>
            <p:ph type="sldNum" sz="quarter" idx="5"/>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293636-B6D4-4686-88E9-C5914FBF75EA}" type="slidenum">
              <a:rPr lang="en-US"/>
              <a:pPr/>
              <a:t>‹#›</a:t>
            </a:fld>
            <a:endParaRPr lang="en-US"/>
          </a:p>
        </p:txBody>
      </p:sp>
    </p:spTree>
    <p:extLst>
      <p:ext uri="{BB962C8B-B14F-4D97-AF65-F5344CB8AC3E}">
        <p14:creationId xmlns:p14="http://schemas.microsoft.com/office/powerpoint/2010/main" val="3324070516"/>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ＭＳ Ｐゴシック" pitchFamily="-111" charset="-128"/>
      </a:defRPr>
    </a:lvl1pPr>
    <a:lvl2pPr marL="4572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2pPr>
    <a:lvl3pPr marL="9144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3pPr>
    <a:lvl4pPr marL="13716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4pPr>
    <a:lvl5pPr marL="1828800" algn="l" rtl="0" eaLnBrk="0" fontAlgn="base" hangingPunct="0">
      <a:spcBef>
        <a:spcPct val="0"/>
      </a:spcBef>
      <a:spcAft>
        <a:spcPct val="0"/>
      </a:spcAft>
      <a:defRPr sz="1200" kern="1200">
        <a:solidFill>
          <a:schemeClr val="tx1"/>
        </a:solidFill>
        <a:latin typeface="Garamond"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p:cNvSpPr>
          <p:nvPr>
            <p:ph type="sldNum" sz="quarter" idx="5"/>
          </p:nvPr>
        </p:nvSpPr>
        <p:spPr>
          <a:noFill/>
        </p:spPr>
        <p:txBody>
          <a:bodyPr/>
          <a:lstStyle/>
          <a:p>
            <a:fld id="{FC492272-7BCF-4FB6-8895-212B8DE03420}"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p:cNvSpPr>
          <p:nvPr>
            <p:ph type="body" idx="1"/>
          </p:nvPr>
        </p:nvSpPr>
        <p:spPr>
          <a:noFill/>
          <a:ln w="9525"/>
        </p:spPr>
        <p:txBody>
          <a:bodyPr/>
          <a:lstStyle/>
          <a:p>
            <a:pPr eaLnBrk="1" hangingPunct="1"/>
            <a:endParaRPr lang="en-US" smtClean="0">
              <a:latin typeface="Garamond" pitchFamily="-112" charset="0"/>
              <a:ea typeface="ＭＳ Ｐゴシック" pitchFamily="-11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p>
          <a:p>
            <a:endParaRPr lang="en-US" dirty="0"/>
          </a:p>
        </p:txBody>
      </p:sp>
      <p:sp>
        <p:nvSpPr>
          <p:cNvPr id="4" name="Text Box 3"/>
          <p:cNvSpPr txBox="1">
            <a:spLocks noGrp="1" noChangeArrowheads="1"/>
          </p:cNvSpPr>
          <p:nvPr>
            <p:ph type="sldNum" sz="quarter" idx="10"/>
          </p:nvPr>
        </p:nvSpPr>
        <p:spPr>
          <a:ln/>
        </p:spPr>
        <p:txBody>
          <a:bodyPr/>
          <a:lstStyle>
            <a:lvl1pPr>
              <a:defRPr/>
            </a:lvl1pPr>
          </a:lstStyle>
          <a:p>
            <a:fld id="{BB6E9133-4BBD-4C9C-A6F6-BEC7C9F9C62F}" type="slidenum">
              <a:rPr lang="en-US"/>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01504618-A5E3-4DE2-8E10-5E5D8469F380}"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7675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488"/>
            <a:ext cx="6019800" cy="6767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D91F3635-DDC4-42A1-87C8-234726E94CFA}"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CE1FF5CE-F9BB-471E-8B48-F3A32119B035}" type="slidenum">
              <a:rPr lang="en-US"/>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A75BDD32-2E96-4DE8-BE71-CCC28FA0E267}"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7E436F5E-A741-47F8-81AB-54C3E2CE87CF}"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30ED9E32-1EB1-4051-802C-EB291DD5541A}"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A78D1000-B1D5-4816-901F-9BFE796B14DD}"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2092657A-1503-410B-9454-0A88270AD371}"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438BE2CE-F2D1-4B73-BC31-A221E0611B81}"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aramond" pitchFamily="-111"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BF353807-4C14-4057-BFCE-7152126EE392}"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body" idx="1"/>
          </p:nvPr>
        </p:nvSpPr>
        <p:spPr bwMode="auto">
          <a:xfrm>
            <a:off x="457200" y="1600200"/>
            <a:ext cx="8229600" cy="5257800"/>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smtClean="0">
                <a:sym typeface="Garamond" pitchFamily="-112" charset="0"/>
              </a:rPr>
              <a:t>Click to edit Master text styles</a:t>
            </a:r>
          </a:p>
          <a:p>
            <a:pPr lvl="1"/>
            <a:r>
              <a:rPr lang="en-US" smtClean="0">
                <a:sym typeface="Garamond" pitchFamily="-112" charset="0"/>
              </a:rPr>
              <a:t>Second level</a:t>
            </a:r>
          </a:p>
          <a:p>
            <a:pPr lvl="2"/>
            <a:r>
              <a:rPr lang="en-US" smtClean="0">
                <a:sym typeface="Garamond" pitchFamily="-112" charset="0"/>
              </a:rPr>
              <a:t>Third level</a:t>
            </a:r>
          </a:p>
          <a:p>
            <a:pPr lvl="3"/>
            <a:r>
              <a:rPr lang="en-US" smtClean="0">
                <a:sym typeface="Garamond" pitchFamily="-112" charset="0"/>
              </a:rPr>
              <a:t>Fourth level</a:t>
            </a:r>
          </a:p>
          <a:p>
            <a:pPr lvl="4"/>
            <a:r>
              <a:rPr lang="en-US" smtClean="0">
                <a:sym typeface="Garamond" pitchFamily="-112" charset="0"/>
              </a:rPr>
              <a:t>Fifth level</a:t>
            </a:r>
          </a:p>
        </p:txBody>
      </p:sp>
      <p:sp>
        <p:nvSpPr>
          <p:cNvPr id="2" name="Text Box 3"/>
          <p:cNvSpPr txBox="1">
            <a:spLocks noGrp="1" noChangeArrowheads="1"/>
          </p:cNvSpPr>
          <p:nvPr>
            <p:ph type="sldNum" sz="quarter" idx="4"/>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a:t>
            </a:fld>
            <a:endParaRPr lang="en-US"/>
          </a:p>
        </p:txBody>
      </p:sp>
      <p:sp>
        <p:nvSpPr>
          <p:cNvPr id="1026" name="Rectangle 1"/>
          <p:cNvSpPr>
            <a:spLocks noGrp="1" noChangeArrowheads="1"/>
          </p:cNvSpPr>
          <p:nvPr>
            <p:ph type="title"/>
          </p:nvPr>
        </p:nvSpPr>
        <p:spPr bwMode="auto">
          <a:xfrm>
            <a:off x="0" y="609600"/>
            <a:ext cx="9144000" cy="900112"/>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dirty="0" smtClean="0">
                <a:sym typeface="Garamond" pitchFamily="-112" charset="0"/>
              </a:rPr>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hf hdr="0" ftr="0" dt="0"/>
  <p:txStyles>
    <p:titleStyle>
      <a:lvl1pPr marL="39688" indent="-39688" algn="ctr" rtl="0" eaLnBrk="0" fontAlgn="base" hangingPunct="0">
        <a:spcBef>
          <a:spcPct val="0"/>
        </a:spcBef>
        <a:spcAft>
          <a:spcPct val="0"/>
        </a:spcAft>
        <a:defRPr sz="4000">
          <a:solidFill>
            <a:schemeClr val="tx1"/>
          </a:solidFill>
          <a:latin typeface="+mj-lt"/>
          <a:ea typeface="+mj-ea"/>
          <a:cs typeface="+mj-cs"/>
          <a:sym typeface="Garamond" pitchFamily="-112" charset="0"/>
        </a:defRPr>
      </a:lvl1pPr>
      <a:lvl2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2pPr>
      <a:lvl3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3pPr>
      <a:lvl4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4pPr>
      <a:lvl5pPr marL="39688" indent="-39688" algn="ctr" rtl="0" eaLnBrk="0" fontAlgn="base" hangingPunct="0">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2" charset="0"/>
        </a:defRPr>
      </a:lvl5pPr>
      <a:lvl6pPr marL="4968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6pPr>
      <a:lvl7pPr marL="9540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7pPr>
      <a:lvl8pPr marL="14112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8pPr>
      <a:lvl9pPr marL="1868488" algn="ctr" rtl="0" fontAlgn="base">
        <a:spcBef>
          <a:spcPct val="0"/>
        </a:spcBef>
        <a:spcAft>
          <a:spcPct val="0"/>
        </a:spcAft>
        <a:defRPr sz="4000">
          <a:solidFill>
            <a:schemeClr val="tx1"/>
          </a:solidFill>
          <a:latin typeface="Garamond" pitchFamily="-111" charset="0"/>
          <a:ea typeface="ヒラギノ明朝 ProN W3" pitchFamily="-111" charset="-128"/>
          <a:cs typeface="ヒラギノ明朝 ProN W3" pitchFamily="-111" charset="-128"/>
          <a:sym typeface="Garamond" pitchFamily="-111" charset="0"/>
        </a:defRPr>
      </a:lvl9pPr>
    </p:titleStyle>
    <p:bodyStyle>
      <a:lvl1pPr marL="382588" indent="-342900" algn="l" rtl="0" eaLnBrk="0" fontAlgn="base" hangingPunct="0">
        <a:spcBef>
          <a:spcPts val="700"/>
        </a:spcBef>
        <a:spcAft>
          <a:spcPct val="0"/>
        </a:spcAft>
        <a:buSzPct val="100000"/>
        <a:buFont typeface="Garamond" pitchFamily="-112" charset="0"/>
        <a:buChar char="•"/>
        <a:defRPr sz="3200">
          <a:solidFill>
            <a:schemeClr val="tx1"/>
          </a:solidFill>
          <a:latin typeface="+mn-lt"/>
          <a:ea typeface="+mn-ea"/>
          <a:cs typeface="+mn-cs"/>
          <a:sym typeface="Garamond" pitchFamily="-112" charset="0"/>
        </a:defRPr>
      </a:lvl1pPr>
      <a:lvl2pPr marL="731838" indent="-285750" algn="l" rtl="0" eaLnBrk="0" fontAlgn="base" hangingPunct="0">
        <a:spcBef>
          <a:spcPts val="600"/>
        </a:spcBef>
        <a:spcAft>
          <a:spcPct val="0"/>
        </a:spcAft>
        <a:buSzPct val="100000"/>
        <a:buFont typeface="Garamond" pitchFamily="-112" charset="0"/>
        <a:buChar char="–"/>
        <a:defRPr sz="2800">
          <a:solidFill>
            <a:schemeClr val="tx1"/>
          </a:solidFill>
          <a:latin typeface="+mn-lt"/>
          <a:ea typeface="+mn-ea"/>
          <a:cs typeface="+mn-cs"/>
          <a:sym typeface="Garamond" pitchFamily="-112" charset="0"/>
        </a:defRPr>
      </a:lvl2pPr>
      <a:lvl3pPr marL="1131888" indent="-228600" algn="l" rtl="0" eaLnBrk="0" fontAlgn="base" hangingPunct="0">
        <a:spcBef>
          <a:spcPts val="500"/>
        </a:spcBef>
        <a:spcAft>
          <a:spcPct val="0"/>
        </a:spcAft>
        <a:buSzPct val="100000"/>
        <a:buFont typeface="Garamond" pitchFamily="-112" charset="0"/>
        <a:buChar char="•"/>
        <a:defRPr sz="2400">
          <a:solidFill>
            <a:schemeClr val="tx1"/>
          </a:solidFill>
          <a:latin typeface="+mn-lt"/>
          <a:ea typeface="+mn-ea"/>
          <a:cs typeface="+mn-cs"/>
          <a:sym typeface="Garamond" pitchFamily="-112" charset="0"/>
        </a:defRPr>
      </a:lvl3pPr>
      <a:lvl4pPr marL="1589088" indent="-228600" algn="l" rtl="0" eaLnBrk="0" fontAlgn="base" hangingPunct="0">
        <a:spcBef>
          <a:spcPts val="400"/>
        </a:spcBef>
        <a:spcAft>
          <a:spcPct val="0"/>
        </a:spcAft>
        <a:buSzPct val="100000"/>
        <a:buFont typeface="Garamond" pitchFamily="-112" charset="0"/>
        <a:buChar char="–"/>
        <a:defRPr sz="2000">
          <a:solidFill>
            <a:schemeClr val="tx1"/>
          </a:solidFill>
          <a:latin typeface="+mn-lt"/>
          <a:ea typeface="+mn-ea"/>
          <a:cs typeface="+mn-cs"/>
          <a:sym typeface="Garamond" pitchFamily="-112" charset="0"/>
        </a:defRPr>
      </a:lvl4pPr>
      <a:lvl5pPr marL="2046288" indent="-228600" algn="l" rtl="0" eaLnBrk="0" fontAlgn="base" hangingPunct="0">
        <a:spcBef>
          <a:spcPts val="400"/>
        </a:spcBef>
        <a:spcAft>
          <a:spcPct val="0"/>
        </a:spcAft>
        <a:buSzPct val="100000"/>
        <a:buFont typeface="Garamond" pitchFamily="-112" charset="0"/>
        <a:buChar char="»"/>
        <a:defRPr sz="2000">
          <a:solidFill>
            <a:schemeClr val="tx1"/>
          </a:solidFill>
          <a:latin typeface="+mn-lt"/>
          <a:ea typeface="+mn-ea"/>
          <a:cs typeface="+mn-cs"/>
          <a:sym typeface="Garamond" pitchFamily="-112" charset="0"/>
        </a:defRPr>
      </a:lvl5pPr>
      <a:lvl6pPr marL="25034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6pPr>
      <a:lvl7pPr marL="29606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7pPr>
      <a:lvl8pPr marL="34178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8pPr>
      <a:lvl9pPr marL="3875088" indent="-228600" algn="l" rtl="0" fontAlgn="base">
        <a:spcBef>
          <a:spcPts val="400"/>
        </a:spcBef>
        <a:spcAft>
          <a:spcPct val="0"/>
        </a:spcAft>
        <a:buSzPct val="100000"/>
        <a:buFont typeface="Garamond" pitchFamily="-111" charset="0"/>
        <a:buChar char="»"/>
        <a:defRPr sz="2000">
          <a:solidFill>
            <a:schemeClr val="tx1"/>
          </a:solidFill>
          <a:latin typeface="+mn-lt"/>
          <a:ea typeface="+mn-ea"/>
          <a:cs typeface="+mn-cs"/>
          <a:sym typeface="Garamond" pitchFamily="-111"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323850"/>
            <a:ext cx="7848600" cy="3486150"/>
          </a:xfrm>
        </p:spPr>
        <p:txBody>
          <a:bodyPr rIns="132080"/>
          <a:lstStyle/>
          <a:p>
            <a:pPr indent="0" eaLnBrk="1" hangingPunct="1"/>
            <a:r>
              <a:rPr lang="en-US" b="1" dirty="0" smtClean="0"/>
              <a:t>MIFIRA Framework</a:t>
            </a:r>
            <a:r>
              <a:rPr lang="en-US" b="1" dirty="0" smtClean="0">
                <a:ea typeface="ヒラギノ明朝 ProN W6" pitchFamily="-112" charset="-128"/>
              </a:rPr>
              <a:t/>
            </a:r>
            <a:br>
              <a:rPr lang="en-US" b="1" dirty="0" smtClean="0">
                <a:ea typeface="ヒラギノ明朝 ProN W6" pitchFamily="-112" charset="-128"/>
              </a:rPr>
            </a:br>
            <a:r>
              <a:rPr lang="en-US" b="1" dirty="0" smtClean="0">
                <a:ea typeface="ヒラギノ明朝 ProN W6" pitchFamily="-112" charset="-128"/>
              </a:rPr>
              <a:t>Lecture 1</a:t>
            </a:r>
            <a:r>
              <a:rPr lang="en-US" sz="2400" b="1" smtClean="0">
                <a:ea typeface="ヒラギノ明朝 ProN W6" pitchFamily="-112" charset="-128"/>
              </a:rPr>
              <a:t/>
            </a:r>
            <a:br>
              <a:rPr lang="en-US" sz="2400" b="1" smtClean="0">
                <a:ea typeface="ヒラギノ明朝 ProN W6" pitchFamily="-112" charset="-128"/>
              </a:rPr>
            </a:br>
            <a:r>
              <a:rPr lang="en-US" sz="2400" b="1" smtClean="0">
                <a:ea typeface="ヒラギノ明朝 ProN W6" pitchFamily="-112" charset="-128"/>
              </a:rPr>
              <a:t/>
            </a:r>
            <a:br>
              <a:rPr lang="en-US" sz="2400" b="1" smtClean="0">
                <a:ea typeface="ヒラギノ明朝 ProN W6" pitchFamily="-112" charset="-128"/>
              </a:rPr>
            </a:br>
            <a:r>
              <a:rPr lang="en-US" b="1" smtClean="0">
                <a:ea typeface="ヒラギノ明朝 ProN W6" pitchFamily="-112" charset="-128"/>
              </a:rPr>
              <a:t>Context </a:t>
            </a:r>
            <a:r>
              <a:rPr lang="en-US" b="1" dirty="0" smtClean="0">
                <a:ea typeface="ヒラギノ明朝 ProN W6" pitchFamily="-112" charset="-128"/>
              </a:rPr>
              <a:t>of </a:t>
            </a:r>
            <a:r>
              <a:rPr lang="en-US" b="1" dirty="0">
                <a:ea typeface="ヒラギノ明朝 ProN W6" pitchFamily="-112" charset="-128"/>
              </a:rPr>
              <a:t>f</a:t>
            </a:r>
            <a:r>
              <a:rPr lang="en-US" b="1" dirty="0" smtClean="0">
                <a:ea typeface="ヒラギノ明朝 ProN W6" pitchFamily="-112" charset="-128"/>
              </a:rPr>
              <a:t>ood </a:t>
            </a:r>
            <a:r>
              <a:rPr lang="en-US" b="1" dirty="0">
                <a:ea typeface="ヒラギノ明朝 ProN W6" pitchFamily="-112" charset="-128"/>
              </a:rPr>
              <a:t>i</a:t>
            </a:r>
            <a:r>
              <a:rPr lang="en-US" b="1" dirty="0" smtClean="0">
                <a:ea typeface="ヒラギノ明朝 ProN W6" pitchFamily="-112" charset="-128"/>
              </a:rPr>
              <a:t>nsecurity</a:t>
            </a:r>
          </a:p>
        </p:txBody>
      </p:sp>
      <p:sp>
        <p:nvSpPr>
          <p:cNvPr id="14339" name="Rectangle 3"/>
          <p:cNvSpPr>
            <a:spLocks noGrp="1" noChangeArrowheads="1"/>
          </p:cNvSpPr>
          <p:nvPr>
            <p:ph type="body" idx="1"/>
          </p:nvPr>
        </p:nvSpPr>
        <p:spPr>
          <a:xfrm>
            <a:off x="1371600" y="3886200"/>
            <a:ext cx="6400800" cy="3048000"/>
          </a:xfrm>
        </p:spPr>
        <p:txBody>
          <a:bodyPr rIns="132080"/>
          <a:lstStyle/>
          <a:p>
            <a:pPr marL="39688" indent="0" algn="ctr" eaLnBrk="1" hangingPunct="1">
              <a:lnSpc>
                <a:spcPct val="80000"/>
              </a:lnSpc>
              <a:buFont typeface="Garamond" pitchFamily="-112" charset="0"/>
              <a:buNone/>
            </a:pPr>
            <a:endParaRPr lang="en-US" sz="2400" dirty="0" smtClean="0"/>
          </a:p>
          <a:p>
            <a:pPr marL="39688" indent="0" algn="ctr" eaLnBrk="1" hangingPunct="1">
              <a:lnSpc>
                <a:spcPct val="80000"/>
              </a:lnSpc>
              <a:buFont typeface="Garamond" pitchFamily="-112" charset="0"/>
              <a:buNone/>
            </a:pPr>
            <a:r>
              <a:rPr lang="en-US" sz="2400" dirty="0" smtClean="0"/>
              <a:t>Chris Barrett and Erin Lentz </a:t>
            </a:r>
          </a:p>
          <a:p>
            <a:pPr marL="39688" indent="0" algn="ctr" eaLnBrk="1" hangingPunct="1">
              <a:lnSpc>
                <a:spcPct val="80000"/>
              </a:lnSpc>
              <a:buFont typeface="Garamond" pitchFamily="-112" charset="0"/>
              <a:buNone/>
            </a:pPr>
            <a:r>
              <a:rPr lang="en-US" sz="2400" dirty="0" smtClean="0"/>
              <a:t>February 2012</a:t>
            </a:r>
          </a:p>
        </p:txBody>
      </p:sp>
      <p:pic>
        <p:nvPicPr>
          <p:cNvPr id="4" name="Picture 3"/>
          <p:cNvPicPr>
            <a:picLocks noChangeAspect="1"/>
          </p:cNvPicPr>
          <p:nvPr/>
        </p:nvPicPr>
        <p:blipFill>
          <a:blip r:embed="rId3"/>
          <a:stretch>
            <a:fillRect/>
          </a:stretch>
        </p:blipFill>
        <p:spPr>
          <a:xfrm>
            <a:off x="6621279" y="5873012"/>
            <a:ext cx="2522721" cy="973398"/>
          </a:xfrm>
          <a:prstGeom prst="rect">
            <a:avLst/>
          </a:prstGeom>
        </p:spPr>
      </p:pic>
      <p:pic>
        <p:nvPicPr>
          <p:cNvPr id="5" name="Picture 4"/>
          <p:cNvPicPr>
            <a:picLocks noChangeAspect="1"/>
          </p:cNvPicPr>
          <p:nvPr/>
        </p:nvPicPr>
        <p:blipFill>
          <a:blip r:embed="rId4"/>
          <a:stretch>
            <a:fillRect/>
          </a:stretch>
        </p:blipFill>
        <p:spPr>
          <a:xfrm>
            <a:off x="3581400" y="5867400"/>
            <a:ext cx="3124200" cy="9906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Stability</a:t>
            </a:r>
          </a:p>
        </p:txBody>
      </p:sp>
      <p:sp>
        <p:nvSpPr>
          <p:cNvPr id="24580" name="Content Placeholder 4"/>
          <p:cNvSpPr>
            <a:spLocks noGrp="1"/>
          </p:cNvSpPr>
          <p:nvPr>
            <p:ph idx="1"/>
          </p:nvPr>
        </p:nvSpPr>
        <p:spPr>
          <a:xfrm>
            <a:off x="381000" y="990600"/>
            <a:ext cx="8229600" cy="5257800"/>
          </a:xfrm>
        </p:spPr>
        <p:txBody>
          <a:bodyPr/>
          <a:lstStyle/>
          <a:p>
            <a:pPr>
              <a:buNone/>
            </a:pPr>
            <a:r>
              <a:rPr lang="en-US" dirty="0" smtClean="0"/>
              <a:t>Food price instability of particular concern.</a:t>
            </a:r>
            <a:endParaRPr lang="en-US" dirty="0"/>
          </a:p>
        </p:txBody>
      </p:sp>
      <p:pic>
        <p:nvPicPr>
          <p:cNvPr id="47106" name="Picture 2"/>
          <p:cNvPicPr>
            <a:picLocks noChangeAspect="1"/>
          </p:cNvPicPr>
          <p:nvPr/>
        </p:nvPicPr>
        <p:blipFill>
          <a:blip r:embed="rId2"/>
          <a:srcRect/>
          <a:stretch>
            <a:fillRect/>
          </a:stretch>
        </p:blipFill>
        <p:spPr bwMode="auto">
          <a:xfrm>
            <a:off x="914400" y="1552575"/>
            <a:ext cx="7191375" cy="5305425"/>
          </a:xfrm>
          <a:prstGeom prst="rect">
            <a:avLst/>
          </a:prstGeom>
          <a:noFill/>
          <a:ln w="12700">
            <a:noFill/>
            <a:prstDash val="solid"/>
            <a:miter lim="800000"/>
            <a:headEnd/>
            <a:tailEnd/>
          </a:ln>
          <a:effectLst/>
        </p:spPr>
      </p:pic>
      <p:sp>
        <p:nvSpPr>
          <p:cNvPr id="5" name="Text Box 3"/>
          <p:cNvSpPr txBox="1">
            <a:spLocks noGrp="1" noChangeArrowheads="1"/>
          </p:cNvSpPr>
          <p:nvPr>
            <p:ph type="sldNum" sz="quarter" idx="4294967295"/>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10</a:t>
            </a:fld>
            <a:endParaRPr lang="en-US"/>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90488"/>
            <a:ext cx="9144000" cy="1204912"/>
          </a:xfrm>
        </p:spPr>
        <p:txBody>
          <a:bodyPr/>
          <a:lstStyle/>
          <a:p>
            <a:r>
              <a:rPr lang="en-US" b="1" dirty="0" smtClean="0"/>
              <a:t>Chronic and Transitory Food Insecurity</a:t>
            </a:r>
          </a:p>
        </p:txBody>
      </p:sp>
      <p:sp>
        <p:nvSpPr>
          <p:cNvPr id="24579" name="Slide Number Placeholder 3"/>
          <p:cNvSpPr>
            <a:spLocks noGrp="1"/>
          </p:cNvSpPr>
          <p:nvPr>
            <p:ph type="sldNum" sz="quarter" idx="10"/>
          </p:nvPr>
        </p:nvSpPr>
        <p:spPr>
          <a:noFill/>
        </p:spPr>
        <p:txBody>
          <a:bodyPr/>
          <a:lstStyle/>
          <a:p>
            <a:fld id="{A4FC2D25-18F7-4BE2-A498-92CC2186B4B5}" type="slidenum">
              <a:rPr lang="en-US"/>
              <a:pPr/>
              <a:t>11</a:t>
            </a:fld>
            <a:endParaRPr lang="en-US"/>
          </a:p>
        </p:txBody>
      </p:sp>
      <p:sp>
        <p:nvSpPr>
          <p:cNvPr id="24580" name="Content Placeholder 4"/>
          <p:cNvSpPr>
            <a:spLocks noGrp="1"/>
          </p:cNvSpPr>
          <p:nvPr>
            <p:ph idx="1"/>
          </p:nvPr>
        </p:nvSpPr>
        <p:spPr>
          <a:xfrm>
            <a:off x="381000" y="1371600"/>
            <a:ext cx="8229600" cy="5257800"/>
          </a:xfrm>
        </p:spPr>
        <p:txBody>
          <a:bodyPr/>
          <a:lstStyle/>
          <a:p>
            <a:pPr>
              <a:buNone/>
            </a:pPr>
            <a:r>
              <a:rPr lang="en-US" b="1" dirty="0" smtClean="0"/>
              <a:t>Chronic food insecurity</a:t>
            </a:r>
            <a:r>
              <a:rPr lang="en-US" dirty="0" smtClean="0"/>
              <a:t> reflects a long-term lack of access to adequate food, and is typically associated with structural problems of availability, access or utilization.  This is by far the most widespread sort of food insecurity.</a:t>
            </a:r>
          </a:p>
          <a:p>
            <a:pPr>
              <a:buNone/>
            </a:pPr>
            <a:endParaRPr lang="en-US" dirty="0" smtClean="0"/>
          </a:p>
          <a:p>
            <a:pPr>
              <a:buNone/>
            </a:pPr>
            <a:r>
              <a:rPr lang="en-US" b="1" dirty="0" smtClean="0"/>
              <a:t>Transitory food insecurity</a:t>
            </a:r>
            <a:r>
              <a:rPr lang="en-US" dirty="0" smtClean="0"/>
              <a:t> is associated with sudden and temporary disruptions in availability, access or, less commonly, utilization.</a:t>
            </a:r>
          </a:p>
          <a:p>
            <a:pPr>
              <a:buFont typeface="Garamond" pitchFamily="-112" charset="0"/>
              <a:buNone/>
            </a:pPr>
            <a:endParaRPr lang="en-US" dirty="0" smtClean="0"/>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90488"/>
            <a:ext cx="9144000" cy="1204912"/>
          </a:xfrm>
        </p:spPr>
        <p:txBody>
          <a:bodyPr/>
          <a:lstStyle/>
          <a:p>
            <a:r>
              <a:rPr lang="en-US" b="1" dirty="0" smtClean="0"/>
              <a:t>Seasonal  Food Insecurity</a:t>
            </a:r>
          </a:p>
        </p:txBody>
      </p:sp>
      <p:sp>
        <p:nvSpPr>
          <p:cNvPr id="24579" name="Slide Number Placeholder 3"/>
          <p:cNvSpPr>
            <a:spLocks noGrp="1"/>
          </p:cNvSpPr>
          <p:nvPr>
            <p:ph type="sldNum" sz="quarter" idx="10"/>
          </p:nvPr>
        </p:nvSpPr>
        <p:spPr>
          <a:noFill/>
        </p:spPr>
        <p:txBody>
          <a:bodyPr/>
          <a:lstStyle/>
          <a:p>
            <a:fld id="{A4FC2D25-18F7-4BE2-A498-92CC2186B4B5}" type="slidenum">
              <a:rPr lang="en-US"/>
              <a:pPr/>
              <a:t>12</a:t>
            </a:fld>
            <a:endParaRPr lang="en-US"/>
          </a:p>
        </p:txBody>
      </p:sp>
      <p:sp>
        <p:nvSpPr>
          <p:cNvPr id="24580" name="Content Placeholder 4"/>
          <p:cNvSpPr>
            <a:spLocks noGrp="1"/>
          </p:cNvSpPr>
          <p:nvPr>
            <p:ph idx="1"/>
          </p:nvPr>
        </p:nvSpPr>
        <p:spPr>
          <a:xfrm>
            <a:off x="381000" y="1066800"/>
            <a:ext cx="8229600" cy="5257800"/>
          </a:xfrm>
        </p:spPr>
        <p:txBody>
          <a:bodyPr/>
          <a:lstStyle/>
          <a:p>
            <a:pPr>
              <a:buNone/>
            </a:pPr>
            <a:r>
              <a:rPr lang="en-US" b="1" dirty="0" smtClean="0"/>
              <a:t>2 common sorts of transitory food insecurity:</a:t>
            </a:r>
            <a:r>
              <a:rPr lang="en-US" dirty="0" smtClean="0"/>
              <a:t> </a:t>
            </a:r>
          </a:p>
          <a:p>
            <a:pPr>
              <a:buFont typeface="Garamond" pitchFamily="-112" charset="0"/>
              <a:buNone/>
            </a:pPr>
            <a:r>
              <a:rPr lang="en-US" b="1" dirty="0" smtClean="0"/>
              <a:t>Seasonal </a:t>
            </a:r>
            <a:r>
              <a:rPr lang="en-US" dirty="0" smtClean="0"/>
              <a:t>– recurs annually during the hungry season before the next main harvest comes in.  Prices rise.  Commonly affects the rural poor.</a:t>
            </a:r>
          </a:p>
        </p:txBody>
      </p:sp>
      <p:pic>
        <p:nvPicPr>
          <p:cNvPr id="45058" name="Picture 2"/>
          <p:cNvPicPr>
            <a:picLocks noChangeAspect="1"/>
          </p:cNvPicPr>
          <p:nvPr/>
        </p:nvPicPr>
        <p:blipFill>
          <a:blip r:embed="rId2"/>
          <a:srcRect/>
          <a:stretch>
            <a:fillRect/>
          </a:stretch>
        </p:blipFill>
        <p:spPr bwMode="auto">
          <a:xfrm>
            <a:off x="2209800" y="3124200"/>
            <a:ext cx="4980810" cy="3429000"/>
          </a:xfrm>
          <a:prstGeom prst="rect">
            <a:avLst/>
          </a:prstGeom>
          <a:noFill/>
          <a:ln w="12700">
            <a:noFill/>
            <a:prstDash val="solid"/>
            <a:miter lim="800000"/>
            <a:headEnd/>
            <a:tailEnd/>
          </a:ln>
          <a:effectLst/>
        </p:spPr>
      </p:pic>
      <p:sp>
        <p:nvSpPr>
          <p:cNvPr id="6" name="TextBox 5"/>
          <p:cNvSpPr txBox="1"/>
          <p:nvPr/>
        </p:nvSpPr>
        <p:spPr>
          <a:xfrm>
            <a:off x="2209800" y="6553200"/>
            <a:ext cx="4953000" cy="246221"/>
          </a:xfrm>
          <a:prstGeom prst="rect">
            <a:avLst/>
          </a:prstGeom>
          <a:noFill/>
        </p:spPr>
        <p:txBody>
          <a:bodyPr wrap="square" rtlCol="0">
            <a:spAutoFit/>
          </a:bodyPr>
          <a:lstStyle/>
          <a:p>
            <a:r>
              <a:rPr lang="en-US" sz="1000" b="1" dirty="0" smtClean="0"/>
              <a:t>Source: Stephens and Barrett, 2011</a:t>
            </a:r>
            <a:endParaRPr lang="en-US" sz="1000" b="1" dirty="0"/>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Famines</a:t>
            </a:r>
          </a:p>
        </p:txBody>
      </p:sp>
      <p:sp>
        <p:nvSpPr>
          <p:cNvPr id="24580" name="Content Placeholder 4"/>
          <p:cNvSpPr>
            <a:spLocks noGrp="1"/>
          </p:cNvSpPr>
          <p:nvPr>
            <p:ph idx="1"/>
          </p:nvPr>
        </p:nvSpPr>
        <p:spPr>
          <a:xfrm>
            <a:off x="381000" y="1066800"/>
            <a:ext cx="8229600" cy="5257800"/>
          </a:xfrm>
        </p:spPr>
        <p:txBody>
          <a:bodyPr/>
          <a:lstStyle/>
          <a:p>
            <a:pPr marL="382588" lvl="1" indent="-342900">
              <a:spcBef>
                <a:spcPts val="700"/>
              </a:spcBef>
              <a:buNone/>
            </a:pPr>
            <a:r>
              <a:rPr lang="en-US" sz="3200" dirty="0" smtClean="0"/>
              <a:t>	</a:t>
            </a:r>
            <a:r>
              <a:rPr lang="en-US" dirty="0" smtClean="0"/>
              <a:t>Old view: Malthus and supply-side explanations for mass mortality food crises: Food supply declines below point where adequate nutrients available to meet everyone’s needs.</a:t>
            </a:r>
          </a:p>
          <a:p>
            <a:pPr marL="382588" lvl="1" indent="-342900">
              <a:spcBef>
                <a:spcPts val="700"/>
              </a:spcBef>
              <a:buNone/>
            </a:pPr>
            <a:endParaRPr lang="en-US" dirty="0" smtClean="0"/>
          </a:p>
          <a:p>
            <a:pPr marL="382588" lvl="1" indent="-342900">
              <a:spcBef>
                <a:spcPts val="700"/>
              </a:spcBef>
              <a:buNone/>
            </a:pPr>
            <a:r>
              <a:rPr lang="en-US" dirty="0" smtClean="0"/>
              <a:t>	Sen view: “entitlements” collapse, due to income collapse (unemployment), price spikes, etc. not just supply side shocks.</a:t>
            </a:r>
          </a:p>
          <a:p>
            <a:pPr marL="382588" lvl="1" indent="-342900">
              <a:spcBef>
                <a:spcPts val="700"/>
              </a:spcBef>
              <a:buNone/>
            </a:pPr>
            <a:endParaRPr lang="en-US" dirty="0" smtClean="0"/>
          </a:p>
          <a:p>
            <a:pPr marL="382588" lvl="1" indent="-342900">
              <a:spcBef>
                <a:spcPts val="700"/>
              </a:spcBef>
              <a:buNone/>
            </a:pPr>
            <a:r>
              <a:rPr lang="en-US" dirty="0" smtClean="0"/>
              <a:t>	21</a:t>
            </a:r>
            <a:r>
              <a:rPr lang="en-US" baseline="30000" dirty="0" smtClean="0"/>
              <a:t>st</a:t>
            </a:r>
            <a:r>
              <a:rPr lang="en-US" dirty="0" smtClean="0"/>
              <a:t> century view: </a:t>
            </a:r>
            <a:r>
              <a:rPr lang="en-US" dirty="0" err="1" smtClean="0"/>
              <a:t>multifactoral</a:t>
            </a:r>
            <a:r>
              <a:rPr lang="en-US" dirty="0" smtClean="0"/>
              <a:t> causality, but mainly a failure of political will: information adequate to prevent.</a:t>
            </a:r>
          </a:p>
          <a:p>
            <a:pPr marL="382588" lvl="1" indent="-342900">
              <a:spcBef>
                <a:spcPts val="700"/>
              </a:spcBef>
              <a:buNone/>
            </a:pPr>
            <a:endParaRPr lang="en-US" dirty="0" smtClean="0"/>
          </a:p>
          <a:p>
            <a:pPr marL="382588" lvl="1" indent="-342900">
              <a:spcBef>
                <a:spcPts val="700"/>
              </a:spcBef>
              <a:buNone/>
            </a:pPr>
            <a:r>
              <a:rPr lang="en-US" dirty="0" smtClean="0"/>
              <a:t>	</a:t>
            </a:r>
          </a:p>
          <a:p>
            <a:pPr>
              <a:buFont typeface="Garamond" pitchFamily="-112" charset="0"/>
              <a:buNone/>
            </a:pPr>
            <a:endParaRPr lang="en-US" dirty="0" smtClean="0"/>
          </a:p>
        </p:txBody>
      </p:sp>
      <p:sp>
        <p:nvSpPr>
          <p:cNvPr id="5" name="Text Box 3"/>
          <p:cNvSpPr txBox="1">
            <a:spLocks noGrp="1" noChangeArrowheads="1"/>
          </p:cNvSpPr>
          <p:nvPr>
            <p:ph type="sldNum" sz="quarter" idx="4294967295"/>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13</a:t>
            </a:fld>
            <a:endParaRPr lang="en-US"/>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Measures</a:t>
            </a:r>
          </a:p>
        </p:txBody>
      </p:sp>
      <p:sp>
        <p:nvSpPr>
          <p:cNvPr id="24580" name="Content Placeholder 4"/>
          <p:cNvSpPr>
            <a:spLocks noGrp="1"/>
          </p:cNvSpPr>
          <p:nvPr>
            <p:ph idx="1"/>
          </p:nvPr>
        </p:nvSpPr>
        <p:spPr>
          <a:xfrm>
            <a:off x="381000" y="1143000"/>
            <a:ext cx="8458200" cy="5257800"/>
          </a:xfrm>
        </p:spPr>
        <p:txBody>
          <a:bodyPr/>
          <a:lstStyle/>
          <a:p>
            <a:pPr marL="0" indent="0">
              <a:spcBef>
                <a:spcPts val="0"/>
              </a:spcBef>
              <a:buFont typeface="Garamond" pitchFamily="-112" charset="0"/>
              <a:buNone/>
            </a:pPr>
            <a:r>
              <a:rPr lang="en-US" dirty="0" smtClean="0"/>
              <a:t>Lots of different measures exist. Reflect different concepts and data sources.  Examine critically.</a:t>
            </a:r>
          </a:p>
          <a:p>
            <a:pPr marL="0" indent="0">
              <a:spcBef>
                <a:spcPts val="0"/>
              </a:spcBef>
              <a:buFont typeface="Garamond" pitchFamily="-112" charset="0"/>
              <a:buNone/>
            </a:pPr>
            <a:endParaRPr lang="en-US" dirty="0" smtClean="0"/>
          </a:p>
          <a:p>
            <a:pPr marL="0" indent="0">
              <a:spcBef>
                <a:spcPts val="0"/>
              </a:spcBef>
              <a:buFont typeface="Garamond" pitchFamily="-112" charset="0"/>
              <a:buNone/>
            </a:pPr>
            <a:r>
              <a:rPr lang="en-US" dirty="0" smtClean="0"/>
              <a:t>Measurement matters for three reasons:</a:t>
            </a:r>
          </a:p>
          <a:p>
            <a:pPr marL="514350" indent="-514350">
              <a:spcBef>
                <a:spcPts val="0"/>
              </a:spcBef>
              <a:buFont typeface="Garamond" pitchFamily="-112" charset="0"/>
              <a:buAutoNum type="arabicParenR"/>
            </a:pPr>
            <a:r>
              <a:rPr lang="en-US" dirty="0" smtClean="0"/>
              <a:t>By capturing different phenomena, subtly affect policy and project prioritization.</a:t>
            </a:r>
          </a:p>
          <a:p>
            <a:pPr marL="514350" indent="-514350">
              <a:spcBef>
                <a:spcPts val="0"/>
              </a:spcBef>
              <a:buFont typeface="Garamond" pitchFamily="-112" charset="0"/>
              <a:buAutoNum type="arabicParenR"/>
            </a:pPr>
            <a:r>
              <a:rPr lang="en-US" dirty="0" smtClean="0"/>
              <a:t>Data typically retrospective, but policy is aimed at affecting future. How predictive are measures?</a:t>
            </a:r>
          </a:p>
          <a:p>
            <a:pPr marL="514350" indent="-514350">
              <a:spcBef>
                <a:spcPts val="0"/>
              </a:spcBef>
              <a:buFont typeface="Garamond" pitchFamily="-112" charset="0"/>
              <a:buAutoNum type="arabicParenR"/>
            </a:pPr>
            <a:r>
              <a:rPr lang="en-US" dirty="0" smtClean="0"/>
              <a:t>Measures must be associated with targetable characteristics if interventions are to be properly directed to those most in need of assistance.</a:t>
            </a:r>
          </a:p>
          <a:p>
            <a:pPr>
              <a:buFont typeface="Garamond" pitchFamily="-112" charset="0"/>
              <a:buNone/>
            </a:pPr>
            <a:endParaRPr lang="en-US" dirty="0" smtClean="0"/>
          </a:p>
          <a:p>
            <a:pPr>
              <a:buFont typeface="Garamond" pitchFamily="-112" charset="0"/>
              <a:buNone/>
            </a:pPr>
            <a:endParaRPr lang="en-US" dirty="0" smtClean="0"/>
          </a:p>
        </p:txBody>
      </p:sp>
      <p:sp>
        <p:nvSpPr>
          <p:cNvPr id="4" name="Text Box 3"/>
          <p:cNvSpPr txBox="1">
            <a:spLocks noGrp="1" noChangeArrowheads="1"/>
          </p:cNvSpPr>
          <p:nvPr>
            <p:ph type="sldNum" sz="quarter" idx="4294967295"/>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14</a:t>
            </a:fld>
            <a:endParaRPr lang="en-US"/>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Causes of Food Insecurity</a:t>
            </a:r>
          </a:p>
        </p:txBody>
      </p:sp>
      <p:sp>
        <p:nvSpPr>
          <p:cNvPr id="24580" name="Content Placeholder 4"/>
          <p:cNvSpPr>
            <a:spLocks noGrp="1"/>
          </p:cNvSpPr>
          <p:nvPr>
            <p:ph idx="1"/>
          </p:nvPr>
        </p:nvSpPr>
        <p:spPr>
          <a:xfrm>
            <a:off x="381000" y="1143000"/>
            <a:ext cx="8382000" cy="5257800"/>
          </a:xfrm>
        </p:spPr>
        <p:txBody>
          <a:bodyPr/>
          <a:lstStyle/>
          <a:p>
            <a:pPr marL="0" indent="0">
              <a:spcBef>
                <a:spcPts val="0"/>
              </a:spcBef>
              <a:buFont typeface="Garamond" pitchFamily="-112" charset="0"/>
              <a:buNone/>
            </a:pPr>
            <a:r>
              <a:rPr lang="en-US" dirty="0" smtClean="0"/>
              <a:t>In addition to the chronic/transitory distinction, it is helpful to separate covariate and idiosyncratic.</a:t>
            </a:r>
          </a:p>
          <a:p>
            <a:pPr marL="0" indent="0">
              <a:spcBef>
                <a:spcPts val="0"/>
              </a:spcBef>
              <a:buFont typeface="Garamond" pitchFamily="-112" charset="0"/>
              <a:buNone/>
            </a:pPr>
            <a:endParaRPr lang="en-US" dirty="0" smtClean="0"/>
          </a:p>
          <a:p>
            <a:pPr marL="0" indent="0">
              <a:spcBef>
                <a:spcPts val="0"/>
              </a:spcBef>
              <a:buNone/>
            </a:pPr>
            <a:r>
              <a:rPr lang="en-US" b="1" dirty="0" smtClean="0"/>
              <a:t>Covariate</a:t>
            </a:r>
            <a:r>
              <a:rPr lang="en-US" dirty="0" smtClean="0"/>
              <a:t>: common to a broad subpopulation (e.g., due to crop yields, food prices, wages, civil unrest). Underpins generalized interventions (e.g., food aid, price controls, famine early warning systems).</a:t>
            </a:r>
          </a:p>
          <a:p>
            <a:pPr marL="0" indent="0">
              <a:spcBef>
                <a:spcPts val="0"/>
              </a:spcBef>
              <a:buNone/>
            </a:pPr>
            <a:endParaRPr lang="en-US" dirty="0" smtClean="0"/>
          </a:p>
          <a:p>
            <a:pPr marL="0" indent="0">
              <a:spcBef>
                <a:spcPts val="0"/>
              </a:spcBef>
              <a:buNone/>
            </a:pPr>
            <a:r>
              <a:rPr lang="en-US" b="1" dirty="0" smtClean="0"/>
              <a:t>Idiosyncratic</a:t>
            </a:r>
            <a:r>
              <a:rPr lang="en-US" dirty="0" smtClean="0"/>
              <a:t>: individual-level experience (e.g., gender, religion, occupation, age, land holdings).  Essential to successful targeting of interventions.</a:t>
            </a:r>
          </a:p>
          <a:p>
            <a:pPr marL="0" indent="0">
              <a:buNone/>
            </a:pPr>
            <a:r>
              <a:rPr lang="en-US" dirty="0" smtClean="0"/>
              <a:t> </a:t>
            </a:r>
          </a:p>
          <a:p>
            <a:pPr>
              <a:buFont typeface="Garamond" pitchFamily="-112" charset="0"/>
              <a:buNone/>
            </a:pPr>
            <a:endParaRPr lang="en-US" dirty="0" smtClean="0"/>
          </a:p>
          <a:p>
            <a:pPr>
              <a:buFont typeface="Garamond" pitchFamily="-112" charset="0"/>
              <a:buNone/>
            </a:pPr>
            <a:endParaRPr lang="en-US" dirty="0" smtClean="0"/>
          </a:p>
        </p:txBody>
      </p:sp>
      <p:sp>
        <p:nvSpPr>
          <p:cNvPr id="4" name="Text Box 3"/>
          <p:cNvSpPr txBox="1">
            <a:spLocks noGrp="1" noChangeArrowheads="1"/>
          </p:cNvSpPr>
          <p:nvPr>
            <p:ph type="sldNum" sz="quarter" idx="4294967295"/>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15</a:t>
            </a:fld>
            <a:endParaRPr lang="en-US" dirty="0"/>
          </a:p>
        </p:txBody>
      </p:sp>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Causes of Food Insecurity</a:t>
            </a:r>
          </a:p>
        </p:txBody>
      </p:sp>
      <p:sp>
        <p:nvSpPr>
          <p:cNvPr id="24580" name="Content Placeholder 4"/>
          <p:cNvSpPr>
            <a:spLocks noGrp="1"/>
          </p:cNvSpPr>
          <p:nvPr>
            <p:ph idx="1"/>
          </p:nvPr>
        </p:nvSpPr>
        <p:spPr>
          <a:xfrm>
            <a:off x="381000" y="990600"/>
            <a:ext cx="8229600" cy="5257800"/>
          </a:xfrm>
        </p:spPr>
        <p:txBody>
          <a:bodyPr/>
          <a:lstStyle/>
          <a:p>
            <a:pPr marL="0" indent="0">
              <a:buFont typeface="Garamond" pitchFamily="-112" charset="0"/>
              <a:buNone/>
            </a:pPr>
            <a:r>
              <a:rPr lang="en-US" dirty="0" smtClean="0"/>
              <a:t>Domestic production dwarfs commercial cross-border trade and food aid, so local productivity is key to </a:t>
            </a:r>
            <a:r>
              <a:rPr lang="en-US" b="1" dirty="0" smtClean="0"/>
              <a:t>chronic covariate food insecurity</a:t>
            </a:r>
            <a:r>
              <a:rPr lang="en-US" dirty="0" smtClean="0"/>
              <a:t>.</a:t>
            </a:r>
          </a:p>
          <a:p>
            <a:pPr>
              <a:buFont typeface="Garamond" pitchFamily="-112" charset="0"/>
              <a:buNone/>
            </a:pPr>
            <a:endParaRPr lang="en-US" dirty="0" smtClean="0"/>
          </a:p>
          <a:p>
            <a:pPr>
              <a:buFont typeface="Garamond" pitchFamily="-112" charset="0"/>
              <a:buNone/>
            </a:pPr>
            <a:endParaRPr lang="en-US" dirty="0" smtClean="0"/>
          </a:p>
        </p:txBody>
      </p:sp>
      <p:pic>
        <p:nvPicPr>
          <p:cNvPr id="48130" name="Picture 2"/>
          <p:cNvPicPr>
            <a:picLocks noChangeAspect="1"/>
          </p:cNvPicPr>
          <p:nvPr/>
        </p:nvPicPr>
        <p:blipFill>
          <a:blip r:embed="rId2"/>
          <a:srcRect/>
          <a:stretch>
            <a:fillRect/>
          </a:stretch>
        </p:blipFill>
        <p:spPr bwMode="auto">
          <a:xfrm>
            <a:off x="228600" y="2578947"/>
            <a:ext cx="8686800" cy="4279053"/>
          </a:xfrm>
          <a:prstGeom prst="rect">
            <a:avLst/>
          </a:prstGeom>
          <a:noFill/>
          <a:ln w="12700">
            <a:noFill/>
            <a:prstDash val="solid"/>
            <a:miter lim="800000"/>
            <a:headEnd/>
            <a:tailEnd/>
          </a:ln>
          <a:effectLst/>
        </p:spPr>
      </p:pic>
      <p:sp>
        <p:nvSpPr>
          <p:cNvPr id="2" name="Rectangle 1"/>
          <p:cNvSpPr/>
          <p:nvPr/>
        </p:nvSpPr>
        <p:spPr>
          <a:xfrm flipH="1">
            <a:off x="8229600" y="6480329"/>
            <a:ext cx="533400" cy="369332"/>
          </a:xfrm>
          <a:prstGeom prst="rect">
            <a:avLst/>
          </a:prstGeom>
        </p:spPr>
        <p:txBody>
          <a:bodyPr wrap="square">
            <a:spAutoFit/>
          </a:bodyPr>
          <a:lstStyle/>
          <a:p>
            <a:fld id="{CE81A87E-A7D7-4E92-A32D-95E7B937D458}" type="slidenum">
              <a:rPr lang="en-US" sz="1800"/>
              <a:pPr/>
              <a:t>16</a:t>
            </a:fld>
            <a:endParaRPr lang="en-US" sz="1800" dirty="0"/>
          </a:p>
        </p:txBody>
      </p:sp>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Causes of Food Insecurity</a:t>
            </a:r>
          </a:p>
        </p:txBody>
      </p:sp>
      <p:sp>
        <p:nvSpPr>
          <p:cNvPr id="24580" name="Content Placeholder 4"/>
          <p:cNvSpPr>
            <a:spLocks noGrp="1"/>
          </p:cNvSpPr>
          <p:nvPr>
            <p:ph idx="1"/>
          </p:nvPr>
        </p:nvSpPr>
        <p:spPr>
          <a:xfrm>
            <a:off x="381000" y="990600"/>
            <a:ext cx="8229600" cy="5257800"/>
          </a:xfrm>
        </p:spPr>
        <p:txBody>
          <a:bodyPr/>
          <a:lstStyle/>
          <a:p>
            <a:pPr marL="0" indent="0">
              <a:buFont typeface="Garamond" pitchFamily="-112" charset="0"/>
              <a:buNone/>
            </a:pPr>
            <a:r>
              <a:rPr lang="en-US" dirty="0" smtClean="0"/>
              <a:t>Because incomes are so strongly correlated with access, income is the best indicator of </a:t>
            </a:r>
            <a:r>
              <a:rPr lang="en-US" b="1" dirty="0" smtClean="0"/>
              <a:t>chronic idiosyncratic food insecurity</a:t>
            </a:r>
            <a:r>
              <a:rPr lang="en-US" dirty="0" smtClean="0"/>
              <a:t>.</a:t>
            </a:r>
          </a:p>
          <a:p>
            <a:pPr>
              <a:buFont typeface="Garamond" pitchFamily="-112" charset="0"/>
              <a:buNone/>
            </a:pPr>
            <a:endParaRPr lang="en-US" dirty="0" smtClean="0"/>
          </a:p>
          <a:p>
            <a:pPr>
              <a:buFont typeface="Garamond" pitchFamily="-112" charset="0"/>
              <a:buNone/>
            </a:pPr>
            <a:endParaRPr lang="en-US" dirty="0" smtClean="0"/>
          </a:p>
        </p:txBody>
      </p:sp>
      <p:pic>
        <p:nvPicPr>
          <p:cNvPr id="49154" name="Picture 2"/>
          <p:cNvPicPr>
            <a:picLocks noChangeAspect="1"/>
          </p:cNvPicPr>
          <p:nvPr/>
        </p:nvPicPr>
        <p:blipFill>
          <a:blip r:embed="rId2"/>
          <a:srcRect/>
          <a:stretch>
            <a:fillRect/>
          </a:stretch>
        </p:blipFill>
        <p:spPr bwMode="auto">
          <a:xfrm>
            <a:off x="1524000" y="2438400"/>
            <a:ext cx="5970801" cy="4038600"/>
          </a:xfrm>
          <a:prstGeom prst="rect">
            <a:avLst/>
          </a:prstGeom>
          <a:noFill/>
          <a:ln w="12700">
            <a:noFill/>
            <a:prstDash val="solid"/>
            <a:miter lim="800000"/>
            <a:headEnd/>
            <a:tailEnd/>
          </a:ln>
          <a:effectLst/>
        </p:spPr>
      </p:pic>
      <p:sp>
        <p:nvSpPr>
          <p:cNvPr id="5" name="TextBox 4"/>
          <p:cNvSpPr txBox="1"/>
          <p:nvPr/>
        </p:nvSpPr>
        <p:spPr>
          <a:xfrm>
            <a:off x="1524000" y="6400800"/>
            <a:ext cx="6096000" cy="523220"/>
          </a:xfrm>
          <a:prstGeom prst="rect">
            <a:avLst/>
          </a:prstGeom>
          <a:noFill/>
        </p:spPr>
        <p:txBody>
          <a:bodyPr wrap="square" rtlCol="0">
            <a:spAutoFit/>
          </a:bodyPr>
          <a:lstStyle/>
          <a:p>
            <a:r>
              <a:rPr lang="en-US" sz="1400" b="1" dirty="0" smtClean="0"/>
              <a:t>Source: Barrett and Lentz (2010), </a:t>
            </a:r>
            <a:r>
              <a:rPr lang="en-US" sz="1400" b="1" i="1" dirty="0" smtClean="0"/>
              <a:t>Food Insecurity </a:t>
            </a:r>
            <a:r>
              <a:rPr lang="en-US" sz="1400" b="1" dirty="0" smtClean="0"/>
              <a:t>in </a:t>
            </a:r>
            <a:r>
              <a:rPr lang="en-US" sz="1400" b="1" dirty="0" err="1" smtClean="0"/>
              <a:t>Denemark</a:t>
            </a:r>
            <a:r>
              <a:rPr lang="en-US" sz="1400" b="1" dirty="0" smtClean="0"/>
              <a:t> ed. </a:t>
            </a:r>
            <a:r>
              <a:rPr lang="en-US" sz="1400" i="1" dirty="0"/>
              <a:t>The International Studies Compendium Project.</a:t>
            </a:r>
            <a:r>
              <a:rPr lang="en-US" sz="1400" dirty="0"/>
              <a:t> Oxford: Wiley-Blackwell. </a:t>
            </a:r>
            <a:endParaRPr lang="en-US" sz="1400" b="1" dirty="0"/>
          </a:p>
        </p:txBody>
      </p:sp>
      <p:sp>
        <p:nvSpPr>
          <p:cNvPr id="6" name="Text Box 3"/>
          <p:cNvSpPr txBox="1">
            <a:spLocks noGrp="1" noChangeArrowheads="1"/>
          </p:cNvSpPr>
          <p:nvPr>
            <p:ph type="sldNum" sz="quarter" idx="4294967295"/>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17</a:t>
            </a:fld>
            <a:endParaRPr lang="en-US" dirty="0"/>
          </a:p>
        </p:txBody>
      </p:sp>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Causes of Food Insecurity</a:t>
            </a:r>
          </a:p>
        </p:txBody>
      </p:sp>
      <p:sp>
        <p:nvSpPr>
          <p:cNvPr id="24580" name="Content Placeholder 4"/>
          <p:cNvSpPr>
            <a:spLocks noGrp="1"/>
          </p:cNvSpPr>
          <p:nvPr>
            <p:ph idx="1"/>
          </p:nvPr>
        </p:nvSpPr>
        <p:spPr>
          <a:xfrm>
            <a:off x="381000" y="1143000"/>
            <a:ext cx="8382000" cy="5257800"/>
          </a:xfrm>
        </p:spPr>
        <p:txBody>
          <a:bodyPr/>
          <a:lstStyle/>
          <a:p>
            <a:pPr marL="0" indent="0">
              <a:spcBef>
                <a:spcPts val="0"/>
              </a:spcBef>
              <a:buFont typeface="Garamond" pitchFamily="-112" charset="0"/>
              <a:buNone/>
            </a:pPr>
            <a:r>
              <a:rPr lang="en-US" b="1" dirty="0" smtClean="0"/>
              <a:t>Transitory idiosyncratic food insecurity </a:t>
            </a:r>
            <a:r>
              <a:rPr lang="en-US" dirty="0" smtClean="0"/>
              <a:t>is commonly associated with livelihood disruptions: e.g.,  job loss, crop failure, livestock loss, etc.  Formal and informal safety nets are crucial.</a:t>
            </a:r>
          </a:p>
          <a:p>
            <a:pPr marL="0" indent="0">
              <a:spcBef>
                <a:spcPts val="0"/>
              </a:spcBef>
              <a:buFont typeface="Garamond" pitchFamily="-112" charset="0"/>
              <a:buNone/>
            </a:pPr>
            <a:endParaRPr lang="en-US" dirty="0" smtClean="0"/>
          </a:p>
          <a:p>
            <a:pPr marL="0" indent="0">
              <a:spcBef>
                <a:spcPts val="0"/>
              </a:spcBef>
              <a:buFont typeface="Garamond" pitchFamily="-112" charset="0"/>
              <a:buNone/>
            </a:pPr>
            <a:r>
              <a:rPr lang="en-US" b="1" dirty="0" smtClean="0"/>
              <a:t>Transitory covariate food insecurity </a:t>
            </a:r>
            <a:r>
              <a:rPr lang="en-US" dirty="0" smtClean="0"/>
              <a:t>is primarily associated with sharp adjustments in prices or, more broadly terms of trade (e.g., wage/price, livestock price/crop price)</a:t>
            </a:r>
          </a:p>
          <a:p>
            <a:pPr>
              <a:buFont typeface="Garamond" pitchFamily="-112" charset="0"/>
              <a:buNone/>
            </a:pPr>
            <a:endParaRPr lang="en-US" dirty="0" smtClean="0"/>
          </a:p>
        </p:txBody>
      </p:sp>
      <p:sp>
        <p:nvSpPr>
          <p:cNvPr id="4" name="Text Box 3"/>
          <p:cNvSpPr txBox="1">
            <a:spLocks noGrp="1" noChangeArrowheads="1"/>
          </p:cNvSpPr>
          <p:nvPr>
            <p:ph type="sldNum" sz="quarter" idx="4294967295"/>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18</a:t>
            </a:fld>
            <a:endParaRPr lang="en-US"/>
          </a:p>
        </p:txBody>
      </p:sp>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Causes of Food Insecurity</a:t>
            </a:r>
          </a:p>
        </p:txBody>
      </p:sp>
      <p:sp>
        <p:nvSpPr>
          <p:cNvPr id="24580" name="Content Placeholder 4"/>
          <p:cNvSpPr>
            <a:spLocks noGrp="1"/>
          </p:cNvSpPr>
          <p:nvPr>
            <p:ph idx="1"/>
          </p:nvPr>
        </p:nvSpPr>
        <p:spPr>
          <a:xfrm>
            <a:off x="381000" y="1143000"/>
            <a:ext cx="8382000" cy="5257800"/>
          </a:xfrm>
        </p:spPr>
        <p:txBody>
          <a:bodyPr/>
          <a:lstStyle/>
          <a:p>
            <a:pPr marL="0" indent="0">
              <a:spcBef>
                <a:spcPts val="0"/>
              </a:spcBef>
              <a:buFont typeface="Garamond" pitchFamily="-112" charset="0"/>
              <a:buNone/>
            </a:pPr>
            <a:r>
              <a:rPr lang="en-US" b="1" dirty="0" smtClean="0"/>
              <a:t>Market Access</a:t>
            </a:r>
          </a:p>
          <a:p>
            <a:pPr marL="0" indent="0">
              <a:spcBef>
                <a:spcPts val="0"/>
              </a:spcBef>
              <a:buFont typeface="Garamond" pitchFamily="-112" charset="0"/>
              <a:buNone/>
            </a:pPr>
            <a:r>
              <a:rPr lang="en-US" dirty="0" smtClean="0"/>
              <a:t>A big cause of both chronic and transitory idiosyncratic food insecurity.  Can be due to:</a:t>
            </a:r>
          </a:p>
          <a:p>
            <a:pPr marL="0" indent="0">
              <a:spcBef>
                <a:spcPts val="0"/>
              </a:spcBef>
              <a:buFont typeface="Garamond" pitchFamily="-112" charset="0"/>
              <a:buNone/>
            </a:pPr>
            <a:endParaRPr lang="en-US" dirty="0" smtClean="0"/>
          </a:p>
          <a:p>
            <a:pPr marL="0" indent="0">
              <a:spcBef>
                <a:spcPts val="0"/>
              </a:spcBef>
              <a:buFontTx/>
              <a:buChar char="-"/>
            </a:pPr>
            <a:r>
              <a:rPr lang="en-US" dirty="0" smtClean="0"/>
              <a:t> excessive transactions costs (travel, information, storage, etc.) related to geography, physical health</a:t>
            </a:r>
          </a:p>
          <a:p>
            <a:pPr marL="0" indent="0">
              <a:spcBef>
                <a:spcPts val="0"/>
              </a:spcBef>
              <a:buFontTx/>
              <a:buChar char="-"/>
            </a:pPr>
            <a:endParaRPr lang="en-US" dirty="0" smtClean="0"/>
          </a:p>
          <a:p>
            <a:pPr marL="0" indent="0">
              <a:spcBef>
                <a:spcPts val="0"/>
              </a:spcBef>
              <a:buFontTx/>
              <a:buChar char="-"/>
            </a:pPr>
            <a:r>
              <a:rPr lang="en-US" dirty="0" smtClean="0"/>
              <a:t> social exclusion (gender, age, religion, race, etc.)</a:t>
            </a:r>
          </a:p>
          <a:p>
            <a:pPr marL="0" indent="0">
              <a:spcBef>
                <a:spcPts val="0"/>
              </a:spcBef>
              <a:buFontTx/>
              <a:buChar char="-"/>
            </a:pPr>
            <a:endParaRPr lang="en-US" dirty="0" smtClean="0"/>
          </a:p>
          <a:p>
            <a:pPr marL="0" indent="0">
              <a:spcBef>
                <a:spcPts val="0"/>
              </a:spcBef>
              <a:buFontTx/>
              <a:buChar char="-"/>
            </a:pPr>
            <a:r>
              <a:rPr lang="en-US" dirty="0" smtClean="0"/>
              <a:t> macro policies (FX rationing, trade barriers)</a:t>
            </a:r>
          </a:p>
        </p:txBody>
      </p:sp>
      <p:sp>
        <p:nvSpPr>
          <p:cNvPr id="4" name="Text Box 3"/>
          <p:cNvSpPr txBox="1">
            <a:spLocks noGrp="1" noChangeArrowheads="1"/>
          </p:cNvSpPr>
          <p:nvPr>
            <p:ph type="sldNum" sz="quarter" idx="4294967295"/>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19</a:t>
            </a:fld>
            <a:endParaRPr lang="en-US"/>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90488"/>
            <a:ext cx="8229600" cy="1204912"/>
          </a:xfrm>
        </p:spPr>
        <p:txBody>
          <a:bodyPr/>
          <a:lstStyle/>
          <a:p>
            <a:r>
              <a:rPr lang="en-US" b="1" dirty="0" smtClean="0"/>
              <a:t>Overview</a:t>
            </a:r>
            <a:endParaRPr lang="en-US" dirty="0" smtClean="0"/>
          </a:p>
        </p:txBody>
      </p:sp>
      <p:sp>
        <p:nvSpPr>
          <p:cNvPr id="23555" name="Slide Number Placeholder 3"/>
          <p:cNvSpPr>
            <a:spLocks noGrp="1"/>
          </p:cNvSpPr>
          <p:nvPr>
            <p:ph type="sldNum" sz="quarter" idx="10"/>
          </p:nvPr>
        </p:nvSpPr>
        <p:spPr>
          <a:noFill/>
        </p:spPr>
        <p:txBody>
          <a:bodyPr/>
          <a:lstStyle/>
          <a:p>
            <a:fld id="{C4D35F6B-7CFB-4CA1-87A2-202A5D04EB08}" type="slidenum">
              <a:rPr lang="en-US"/>
              <a:pPr/>
              <a:t>2</a:t>
            </a:fld>
            <a:endParaRPr lang="en-US"/>
          </a:p>
        </p:txBody>
      </p:sp>
      <p:sp>
        <p:nvSpPr>
          <p:cNvPr id="23556" name="Content Placeholder 4"/>
          <p:cNvSpPr>
            <a:spLocks noGrp="1"/>
          </p:cNvSpPr>
          <p:nvPr>
            <p:ph idx="1"/>
          </p:nvPr>
        </p:nvSpPr>
        <p:spPr>
          <a:xfrm>
            <a:off x="381000" y="1066800"/>
            <a:ext cx="8229600" cy="5562600"/>
          </a:xfrm>
        </p:spPr>
        <p:txBody>
          <a:bodyPr/>
          <a:lstStyle/>
          <a:p>
            <a:pPr marL="382588" lvl="1" indent="-342900">
              <a:spcBef>
                <a:spcPts val="700"/>
              </a:spcBef>
              <a:buNone/>
            </a:pPr>
            <a:r>
              <a:rPr lang="en-US" u="sng" dirty="0" smtClean="0"/>
              <a:t>Setting the context for MIFIRA: Food insecurity</a:t>
            </a:r>
          </a:p>
          <a:p>
            <a:pPr marL="782638" lvl="2" indent="-342900">
              <a:spcBef>
                <a:spcPts val="700"/>
              </a:spcBef>
            </a:pPr>
            <a:r>
              <a:rPr lang="en-US" sz="2800" dirty="0" smtClean="0"/>
              <a:t>Food Security: What is it?</a:t>
            </a:r>
          </a:p>
          <a:p>
            <a:pPr marL="782638" lvl="2" indent="-342900">
              <a:spcBef>
                <a:spcPts val="700"/>
              </a:spcBef>
            </a:pPr>
            <a:r>
              <a:rPr lang="en-US" sz="2800" dirty="0" smtClean="0"/>
              <a:t>Measures of food insecurity</a:t>
            </a:r>
          </a:p>
          <a:p>
            <a:pPr marL="782638" lvl="2" indent="-342900">
              <a:spcBef>
                <a:spcPts val="700"/>
              </a:spcBef>
            </a:pPr>
            <a:r>
              <a:rPr lang="en-US" sz="2800" dirty="0" smtClean="0"/>
              <a:t>Causes of food insecurity</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Food Insecurity: What Is It?</a:t>
            </a:r>
          </a:p>
        </p:txBody>
      </p:sp>
      <p:sp>
        <p:nvSpPr>
          <p:cNvPr id="24579" name="Slide Number Placeholder 3"/>
          <p:cNvSpPr>
            <a:spLocks noGrp="1"/>
          </p:cNvSpPr>
          <p:nvPr>
            <p:ph type="sldNum" sz="quarter" idx="10"/>
          </p:nvPr>
        </p:nvSpPr>
        <p:spPr>
          <a:noFill/>
        </p:spPr>
        <p:txBody>
          <a:bodyPr/>
          <a:lstStyle/>
          <a:p>
            <a:fld id="{A4FC2D25-18F7-4BE2-A498-92CC2186B4B5}" type="slidenum">
              <a:rPr lang="en-US"/>
              <a:pPr/>
              <a:t>3</a:t>
            </a:fld>
            <a:endParaRPr lang="en-US"/>
          </a:p>
        </p:txBody>
      </p:sp>
      <p:sp>
        <p:nvSpPr>
          <p:cNvPr id="24580" name="Content Placeholder 4"/>
          <p:cNvSpPr>
            <a:spLocks noGrp="1"/>
          </p:cNvSpPr>
          <p:nvPr>
            <p:ph idx="1"/>
          </p:nvPr>
        </p:nvSpPr>
        <p:spPr>
          <a:xfrm>
            <a:off x="381000" y="1371600"/>
            <a:ext cx="8229600" cy="5257800"/>
          </a:xfrm>
        </p:spPr>
        <p:txBody>
          <a:bodyPr/>
          <a:lstStyle/>
          <a:p>
            <a:pPr>
              <a:buNone/>
            </a:pPr>
            <a:r>
              <a:rPr lang="en-US" dirty="0" smtClean="0"/>
              <a:t>Knowing the population one is analyzing, next assess context: why are people food insecure?</a:t>
            </a:r>
          </a:p>
          <a:p>
            <a:pPr>
              <a:buNone/>
            </a:pPr>
            <a:endParaRPr lang="en-US" dirty="0" smtClean="0"/>
          </a:p>
          <a:p>
            <a:pPr>
              <a:buNone/>
            </a:pPr>
            <a:r>
              <a:rPr lang="en-US" dirty="0" smtClean="0"/>
              <a:t>1996 WFS definition of food security:</a:t>
            </a:r>
          </a:p>
          <a:p>
            <a:pPr>
              <a:buNone/>
            </a:pPr>
            <a:r>
              <a:rPr lang="en-US" dirty="0" smtClean="0"/>
              <a:t>   “a</a:t>
            </a:r>
            <a:r>
              <a:rPr lang="en-US" b="1" dirty="0" smtClean="0"/>
              <a:t> </a:t>
            </a:r>
            <a:r>
              <a:rPr lang="en-US" dirty="0" smtClean="0"/>
              <a:t>situation that exists when all people, at all times, have physical, social and economic access to sufficient, safe and nutritious food that meets their dietary needs and food preferences for an active and healthy life.”</a:t>
            </a:r>
          </a:p>
          <a:p>
            <a:pPr>
              <a:buFont typeface="Garamond" pitchFamily="-112" charset="0"/>
              <a:buNone/>
            </a:pPr>
            <a:endParaRPr lang="en-US" dirty="0" smtClean="0"/>
          </a:p>
          <a:p>
            <a:pPr>
              <a:buFont typeface="Garamond" pitchFamily="-112" charset="0"/>
              <a:buNone/>
            </a:pPr>
            <a:endParaRPr lang="en-US" dirty="0" smtClean="0"/>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Food Insecurity: What Is It?</a:t>
            </a:r>
          </a:p>
        </p:txBody>
      </p:sp>
      <p:sp>
        <p:nvSpPr>
          <p:cNvPr id="24579" name="Slide Number Placeholder 3"/>
          <p:cNvSpPr>
            <a:spLocks noGrp="1"/>
          </p:cNvSpPr>
          <p:nvPr>
            <p:ph type="sldNum" sz="quarter" idx="10"/>
          </p:nvPr>
        </p:nvSpPr>
        <p:spPr>
          <a:noFill/>
        </p:spPr>
        <p:txBody>
          <a:bodyPr/>
          <a:lstStyle/>
          <a:p>
            <a:fld id="{A4FC2D25-18F7-4BE2-A498-92CC2186B4B5}" type="slidenum">
              <a:rPr lang="en-US"/>
              <a:pPr/>
              <a:t>4</a:t>
            </a:fld>
            <a:endParaRPr lang="en-US"/>
          </a:p>
        </p:txBody>
      </p:sp>
      <p:sp>
        <p:nvSpPr>
          <p:cNvPr id="24580" name="Content Placeholder 4"/>
          <p:cNvSpPr>
            <a:spLocks noGrp="1"/>
          </p:cNvSpPr>
          <p:nvPr>
            <p:ph idx="1"/>
          </p:nvPr>
        </p:nvSpPr>
        <p:spPr>
          <a:xfrm>
            <a:off x="381000" y="1371600"/>
            <a:ext cx="8229600" cy="5257800"/>
          </a:xfrm>
        </p:spPr>
        <p:txBody>
          <a:bodyPr/>
          <a:lstStyle/>
          <a:p>
            <a:pPr>
              <a:buNone/>
            </a:pPr>
            <a:r>
              <a:rPr lang="en-US" dirty="0" smtClean="0"/>
              <a:t>Typically thought of as having 3 pillars:</a:t>
            </a:r>
          </a:p>
          <a:p>
            <a:pPr marL="554038" indent="-514350">
              <a:buAutoNum type="arabicParenR"/>
            </a:pPr>
            <a:r>
              <a:rPr lang="en-US" dirty="0" smtClean="0"/>
              <a:t>Availability</a:t>
            </a:r>
          </a:p>
          <a:p>
            <a:pPr marL="554038" indent="-514350">
              <a:buAutoNum type="arabicParenR"/>
            </a:pPr>
            <a:r>
              <a:rPr lang="en-US" dirty="0" smtClean="0"/>
              <a:t>Access</a:t>
            </a:r>
          </a:p>
          <a:p>
            <a:pPr marL="554038" indent="-514350">
              <a:buAutoNum type="arabicParenR"/>
            </a:pPr>
            <a:r>
              <a:rPr lang="en-US" dirty="0" smtClean="0"/>
              <a:t>Utilization</a:t>
            </a:r>
          </a:p>
          <a:p>
            <a:pPr marL="554038" indent="-514350">
              <a:buNone/>
            </a:pPr>
            <a:r>
              <a:rPr lang="en-US" dirty="0" smtClean="0"/>
              <a:t>( sometimes 4) Stability )</a:t>
            </a:r>
          </a:p>
          <a:p>
            <a:pPr marL="554038" indent="-514350">
              <a:buNone/>
            </a:pPr>
            <a:endParaRPr lang="en-US" dirty="0" smtClean="0"/>
          </a:p>
          <a:p>
            <a:pPr marL="0" indent="0">
              <a:buNone/>
            </a:pPr>
            <a:r>
              <a:rPr lang="en-US" dirty="0" smtClean="0"/>
              <a:t>These are inherently hierarchical.  Each is necessary but not sufficient for the one beneath it.</a:t>
            </a:r>
          </a:p>
          <a:p>
            <a:pPr>
              <a:buNone/>
            </a:pPr>
            <a:endParaRPr lang="en-US" dirty="0" smtClean="0"/>
          </a:p>
          <a:p>
            <a:pPr>
              <a:buFont typeface="Garamond" pitchFamily="-112" charset="0"/>
              <a:buNone/>
            </a:pPr>
            <a:endParaRPr lang="en-US" dirty="0" smtClean="0"/>
          </a:p>
          <a:p>
            <a:pPr>
              <a:buFont typeface="Garamond" pitchFamily="-112" charset="0"/>
              <a:buNone/>
            </a:pPr>
            <a:endParaRPr lang="en-US" dirty="0" smtClean="0"/>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Food Availability</a:t>
            </a:r>
          </a:p>
        </p:txBody>
      </p:sp>
      <p:sp>
        <p:nvSpPr>
          <p:cNvPr id="24579" name="Slide Number Placeholder 3"/>
          <p:cNvSpPr>
            <a:spLocks noGrp="1"/>
          </p:cNvSpPr>
          <p:nvPr>
            <p:ph type="sldNum" sz="quarter" idx="10"/>
          </p:nvPr>
        </p:nvSpPr>
        <p:spPr>
          <a:noFill/>
        </p:spPr>
        <p:txBody>
          <a:bodyPr/>
          <a:lstStyle/>
          <a:p>
            <a:fld id="{A4FC2D25-18F7-4BE2-A498-92CC2186B4B5}" type="slidenum">
              <a:rPr lang="en-US"/>
              <a:pPr/>
              <a:t>5</a:t>
            </a:fld>
            <a:endParaRPr lang="en-US"/>
          </a:p>
        </p:txBody>
      </p:sp>
      <p:sp>
        <p:nvSpPr>
          <p:cNvPr id="24580" name="Content Placeholder 4"/>
          <p:cNvSpPr>
            <a:spLocks noGrp="1"/>
          </p:cNvSpPr>
          <p:nvPr>
            <p:ph idx="1"/>
          </p:nvPr>
        </p:nvSpPr>
        <p:spPr>
          <a:xfrm>
            <a:off x="381000" y="1371600"/>
            <a:ext cx="8229600" cy="990600"/>
          </a:xfrm>
        </p:spPr>
        <p:txBody>
          <a:bodyPr/>
          <a:lstStyle/>
          <a:p>
            <a:pPr>
              <a:buNone/>
            </a:pPr>
            <a:r>
              <a:rPr lang="en-US" dirty="0" smtClean="0"/>
              <a:t>Supply side … FAO food balance sheets</a:t>
            </a:r>
          </a:p>
          <a:p>
            <a:pPr>
              <a:buNone/>
            </a:pPr>
            <a:endParaRPr lang="en-US" dirty="0" smtClean="0"/>
          </a:p>
          <a:p>
            <a:pPr>
              <a:buFont typeface="Garamond" pitchFamily="-112" charset="0"/>
              <a:buNone/>
            </a:pPr>
            <a:endParaRPr lang="en-US" dirty="0" smtClean="0"/>
          </a:p>
          <a:p>
            <a:pPr>
              <a:buFont typeface="Garamond" pitchFamily="-112" charset="0"/>
              <a:buNone/>
            </a:pPr>
            <a:endParaRPr lang="en-US" dirty="0" smtClean="0"/>
          </a:p>
        </p:txBody>
      </p:sp>
      <p:pic>
        <p:nvPicPr>
          <p:cNvPr id="44035" name="Picture 3"/>
          <p:cNvPicPr>
            <a:picLocks noChangeAspect="1"/>
          </p:cNvPicPr>
          <p:nvPr/>
        </p:nvPicPr>
        <p:blipFill>
          <a:blip r:embed="rId2"/>
          <a:srcRect/>
          <a:stretch>
            <a:fillRect/>
          </a:stretch>
        </p:blipFill>
        <p:spPr bwMode="auto">
          <a:xfrm>
            <a:off x="1828800" y="2133600"/>
            <a:ext cx="5391150" cy="4371975"/>
          </a:xfrm>
          <a:prstGeom prst="rect">
            <a:avLst/>
          </a:prstGeom>
          <a:noFill/>
          <a:ln w="12700">
            <a:noFill/>
            <a:prstDash val="solid"/>
            <a:miter lim="800000"/>
            <a:headEnd/>
            <a:tailEnd/>
          </a:ln>
          <a:effectLst/>
        </p:spPr>
      </p:pic>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Food Access</a:t>
            </a:r>
          </a:p>
        </p:txBody>
      </p:sp>
      <p:sp>
        <p:nvSpPr>
          <p:cNvPr id="24580" name="Content Placeholder 4"/>
          <p:cNvSpPr>
            <a:spLocks noGrp="1"/>
          </p:cNvSpPr>
          <p:nvPr>
            <p:ph idx="1"/>
          </p:nvPr>
        </p:nvSpPr>
        <p:spPr>
          <a:xfrm>
            <a:off x="381000" y="1143000"/>
            <a:ext cx="8458200" cy="5257800"/>
          </a:xfrm>
        </p:spPr>
        <p:txBody>
          <a:bodyPr/>
          <a:lstStyle/>
          <a:p>
            <a:pPr>
              <a:buFont typeface="Garamond" pitchFamily="-112" charset="0"/>
              <a:buNone/>
            </a:pPr>
            <a:r>
              <a:rPr lang="en-US" dirty="0" smtClean="0"/>
              <a:t>At least since Sen (1981), access is recognized as the dominant explanation for food insecurity.  </a:t>
            </a:r>
          </a:p>
          <a:p>
            <a:pPr>
              <a:buNone/>
            </a:pPr>
            <a:r>
              <a:rPr lang="en-US" dirty="0" smtClean="0"/>
              <a:t>“Starvation is the characteristic of some people not </a:t>
            </a:r>
            <a:r>
              <a:rPr lang="en-US" i="1" dirty="0" smtClean="0"/>
              <a:t>having</a:t>
            </a:r>
            <a:r>
              <a:rPr lang="en-US" dirty="0" smtClean="0"/>
              <a:t> enough food to eat. It is not the characteristic of there </a:t>
            </a:r>
            <a:r>
              <a:rPr lang="en-US" i="1" dirty="0" smtClean="0"/>
              <a:t>being</a:t>
            </a:r>
            <a:r>
              <a:rPr lang="en-US" dirty="0" smtClean="0"/>
              <a:t> not enough food to eat. While the latter can be a cause of the former, it is but one of many </a:t>
            </a:r>
            <a:r>
              <a:rPr lang="en-US" i="1" dirty="0" smtClean="0"/>
              <a:t>possible </a:t>
            </a:r>
            <a:r>
              <a:rPr lang="en-US" dirty="0" smtClean="0"/>
              <a:t>causes.”</a:t>
            </a:r>
          </a:p>
          <a:p>
            <a:pPr>
              <a:buNone/>
            </a:pPr>
            <a:endParaRPr lang="en-US" dirty="0" smtClean="0"/>
          </a:p>
          <a:p>
            <a:pPr>
              <a:buNone/>
            </a:pPr>
            <a:r>
              <a:rPr lang="en-US" dirty="0" smtClean="0"/>
              <a:t>Access reflects demand side: endowments (land, income) and exchange possibilities (prices/wages, transfer options, safety nets based on rights)</a:t>
            </a:r>
          </a:p>
          <a:p>
            <a:pPr>
              <a:buFont typeface="Garamond" pitchFamily="-112" charset="0"/>
              <a:buNone/>
            </a:pPr>
            <a:endParaRPr lang="en-US" dirty="0" smtClean="0"/>
          </a:p>
          <a:p>
            <a:pPr>
              <a:buFont typeface="Garamond" pitchFamily="-112" charset="0"/>
              <a:buNone/>
            </a:pPr>
            <a:endParaRPr lang="en-US" dirty="0" smtClean="0"/>
          </a:p>
        </p:txBody>
      </p:sp>
      <p:sp>
        <p:nvSpPr>
          <p:cNvPr id="4" name="Text Box 3"/>
          <p:cNvSpPr txBox="1">
            <a:spLocks noGrp="1" noChangeArrowheads="1"/>
          </p:cNvSpPr>
          <p:nvPr>
            <p:ph type="sldNum" sz="quarter" idx="4294967295"/>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6</a:t>
            </a:fld>
            <a:endParaRPr lang="en-US"/>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Food Access</a:t>
            </a:r>
          </a:p>
        </p:txBody>
      </p:sp>
      <p:sp>
        <p:nvSpPr>
          <p:cNvPr id="24580" name="Content Placeholder 4"/>
          <p:cNvSpPr>
            <a:spLocks noGrp="1"/>
          </p:cNvSpPr>
          <p:nvPr>
            <p:ph idx="1"/>
          </p:nvPr>
        </p:nvSpPr>
        <p:spPr>
          <a:xfrm>
            <a:off x="381000" y="990600"/>
            <a:ext cx="8534400" cy="5257800"/>
          </a:xfrm>
        </p:spPr>
        <p:txBody>
          <a:bodyPr/>
          <a:lstStyle/>
          <a:p>
            <a:pPr>
              <a:buFont typeface="Garamond" pitchFamily="-112" charset="0"/>
              <a:buNone/>
            </a:pPr>
            <a:r>
              <a:rPr lang="en-US" dirty="0" smtClean="0"/>
              <a:t>Incomes and prices are 1</a:t>
            </a:r>
            <a:r>
              <a:rPr lang="en-US" baseline="30000" dirty="0" smtClean="0"/>
              <a:t>st</a:t>
            </a:r>
            <a:r>
              <a:rPr lang="en-US" dirty="0" smtClean="0"/>
              <a:t> order important to access.</a:t>
            </a:r>
          </a:p>
          <a:p>
            <a:pPr>
              <a:buFont typeface="Garamond" pitchFamily="-112" charset="0"/>
              <a:buNone/>
            </a:pPr>
            <a:endParaRPr lang="en-US" dirty="0" smtClean="0"/>
          </a:p>
          <a:p>
            <a:pPr>
              <a:buFont typeface="Garamond" pitchFamily="-112" charset="0"/>
              <a:buNone/>
            </a:pPr>
            <a:endParaRPr lang="en-US" dirty="0" smtClean="0"/>
          </a:p>
        </p:txBody>
      </p:sp>
      <p:pic>
        <p:nvPicPr>
          <p:cNvPr id="46082" name="Picture 2"/>
          <p:cNvPicPr>
            <a:picLocks noChangeAspect="1"/>
          </p:cNvPicPr>
          <p:nvPr/>
        </p:nvPicPr>
        <p:blipFill>
          <a:blip r:embed="rId2"/>
          <a:srcRect/>
          <a:stretch>
            <a:fillRect/>
          </a:stretch>
        </p:blipFill>
        <p:spPr bwMode="auto">
          <a:xfrm>
            <a:off x="838200" y="1638300"/>
            <a:ext cx="7458075" cy="5219700"/>
          </a:xfrm>
          <a:prstGeom prst="rect">
            <a:avLst/>
          </a:prstGeom>
          <a:noFill/>
          <a:ln w="12700">
            <a:noFill/>
            <a:prstDash val="solid"/>
            <a:miter lim="800000"/>
            <a:headEnd/>
            <a:tailEnd/>
          </a:ln>
          <a:effectLst/>
        </p:spPr>
      </p:pic>
      <p:sp>
        <p:nvSpPr>
          <p:cNvPr id="5" name="Text Box 3"/>
          <p:cNvSpPr txBox="1">
            <a:spLocks noGrp="1" noChangeArrowheads="1"/>
          </p:cNvSpPr>
          <p:nvPr>
            <p:ph type="sldNum" sz="quarter" idx="4294967295"/>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7</a:t>
            </a:fld>
            <a:endParaRPr lang="en-US"/>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Utilization</a:t>
            </a:r>
          </a:p>
        </p:txBody>
      </p:sp>
      <p:sp>
        <p:nvSpPr>
          <p:cNvPr id="24580" name="Content Placeholder 4"/>
          <p:cNvSpPr>
            <a:spLocks noGrp="1"/>
          </p:cNvSpPr>
          <p:nvPr>
            <p:ph idx="1"/>
          </p:nvPr>
        </p:nvSpPr>
        <p:spPr>
          <a:xfrm>
            <a:off x="381000" y="1143000"/>
            <a:ext cx="8229600" cy="5257800"/>
          </a:xfrm>
        </p:spPr>
        <p:txBody>
          <a:bodyPr/>
          <a:lstStyle/>
          <a:p>
            <a:pPr>
              <a:buNone/>
            </a:pPr>
            <a:r>
              <a:rPr lang="en-US" dirty="0" smtClean="0"/>
              <a:t>Do individuals and households make good use of the food to which they have access? </a:t>
            </a:r>
          </a:p>
          <a:p>
            <a:pPr>
              <a:buNone/>
            </a:pPr>
            <a:r>
              <a:rPr lang="en-US" dirty="0" smtClean="0"/>
              <a:t>Do they consume nutritionally essential foods they can afford or do they choose a nutritionally inferior diet? </a:t>
            </a:r>
          </a:p>
          <a:p>
            <a:pPr>
              <a:buNone/>
            </a:pPr>
            <a:r>
              <a:rPr lang="en-US" dirty="0" smtClean="0"/>
              <a:t>Are the foods safe and properly prepared, under sanitary conditions, so as to deliver their full nutritional value? </a:t>
            </a:r>
          </a:p>
          <a:p>
            <a:pPr>
              <a:buNone/>
            </a:pPr>
            <a:r>
              <a:rPr lang="en-US" dirty="0" smtClean="0"/>
              <a:t>Is their health such that they absorb and metabolize essential nutrients? </a:t>
            </a:r>
          </a:p>
        </p:txBody>
      </p:sp>
      <p:sp>
        <p:nvSpPr>
          <p:cNvPr id="4" name="Text Box 3"/>
          <p:cNvSpPr txBox="1">
            <a:spLocks noGrp="1" noChangeArrowheads="1"/>
          </p:cNvSpPr>
          <p:nvPr>
            <p:ph type="sldNum" sz="quarter" idx="4294967295"/>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8</a:t>
            </a:fld>
            <a:endParaRPr lang="en-US"/>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0488"/>
            <a:ext cx="8229600" cy="1204912"/>
          </a:xfrm>
        </p:spPr>
        <p:txBody>
          <a:bodyPr/>
          <a:lstStyle/>
          <a:p>
            <a:r>
              <a:rPr lang="en-US" b="1" dirty="0" smtClean="0"/>
              <a:t>Stability</a:t>
            </a:r>
          </a:p>
        </p:txBody>
      </p:sp>
      <p:sp>
        <p:nvSpPr>
          <p:cNvPr id="24580" name="Content Placeholder 4"/>
          <p:cNvSpPr>
            <a:spLocks noGrp="1"/>
          </p:cNvSpPr>
          <p:nvPr>
            <p:ph idx="1"/>
          </p:nvPr>
        </p:nvSpPr>
        <p:spPr>
          <a:xfrm>
            <a:off x="381000" y="1143000"/>
            <a:ext cx="8229600" cy="5257800"/>
          </a:xfrm>
        </p:spPr>
        <p:txBody>
          <a:bodyPr/>
          <a:lstStyle/>
          <a:p>
            <a:pPr>
              <a:buNone/>
            </a:pPr>
            <a:r>
              <a:rPr lang="en-US" dirty="0" smtClean="0"/>
              <a:t>4</a:t>
            </a:r>
            <a:r>
              <a:rPr lang="en-US" baseline="30000" dirty="0" smtClean="0"/>
              <a:t>th</a:t>
            </a:r>
            <a:r>
              <a:rPr lang="en-US" dirty="0" smtClean="0"/>
              <a:t> pillar?</a:t>
            </a:r>
          </a:p>
          <a:p>
            <a:pPr marL="0" indent="0">
              <a:buNone/>
            </a:pPr>
            <a:r>
              <a:rPr lang="en-US" dirty="0" smtClean="0"/>
              <a:t>Captures the susceptibility of individuals to food security due to interruptions in access, availability or utilization. </a:t>
            </a:r>
          </a:p>
          <a:p>
            <a:pPr marL="0" indent="0">
              <a:buNone/>
            </a:pPr>
            <a:r>
              <a:rPr lang="en-US" dirty="0" smtClean="0"/>
              <a:t>Matters for targeting of interventions and the design of safety nets intended to safeguard food security for vulnerable subpopulations.</a:t>
            </a:r>
          </a:p>
          <a:p>
            <a:pPr marL="0" indent="0">
              <a:buNone/>
            </a:pPr>
            <a:endParaRPr lang="en-US" dirty="0" smtClean="0"/>
          </a:p>
          <a:p>
            <a:pPr marL="0" indent="0">
              <a:buNone/>
            </a:pPr>
            <a:r>
              <a:rPr lang="en-US" dirty="0" smtClean="0"/>
              <a:t>Introduces concepts of risk and time.</a:t>
            </a:r>
            <a:endParaRPr lang="en-US" dirty="0"/>
          </a:p>
        </p:txBody>
      </p:sp>
      <p:sp>
        <p:nvSpPr>
          <p:cNvPr id="4" name="Text Box 3"/>
          <p:cNvSpPr txBox="1">
            <a:spLocks noGrp="1" noChangeArrowheads="1"/>
          </p:cNvSpPr>
          <p:nvPr>
            <p:ph type="sldNum" sz="quarter" idx="4294967295"/>
          </p:nvPr>
        </p:nvSpPr>
        <p:spPr bwMode="auto">
          <a:xfrm>
            <a:off x="8318500" y="6413500"/>
            <a:ext cx="292100" cy="2921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400">
                <a:solidFill>
                  <a:schemeClr val="tx1"/>
                </a:solidFill>
                <a:latin typeface="Times New Roman" pitchFamily="-112" charset="0"/>
                <a:cs typeface="Times New Roman" pitchFamily="-112" charset="0"/>
                <a:sym typeface="Times New Roman" pitchFamily="-112" charset="0"/>
              </a:defRPr>
            </a:lvl1pPr>
          </a:lstStyle>
          <a:p>
            <a:fld id="{CE81A87E-A7D7-4E92-A32D-95E7B937D458}" type="slidenum">
              <a:rPr lang="en-US"/>
              <a:pPr/>
              <a:t>9</a:t>
            </a:fld>
            <a:endParaRPr lang="en-US"/>
          </a:p>
        </p:txBody>
      </p:sp>
    </p:spTree>
  </p:cSld>
  <p:clrMapOvr>
    <a:masterClrMapping/>
  </p:clrMapOvr>
  <p:transition xmlns:p14="http://schemas.microsoft.com/office/powerpoint/2010/main"/>
</p:sld>
</file>

<file path=ppt/theme/theme1.xml><?xml version="1.0" encoding="utf-8"?>
<a:theme xmlns:a="http://schemas.openxmlformats.org/drawingml/2006/main" name="Title &amp; Bullets">
  <a:themeElements>
    <a:clrScheme name="">
      <a:dk1>
        <a:srgbClr val="000000"/>
      </a:dk1>
      <a:lt1>
        <a:srgbClr val="BECAFF"/>
      </a:lt1>
      <a:dk2>
        <a:srgbClr val="000000"/>
      </a:dk2>
      <a:lt2>
        <a:srgbClr val="808080"/>
      </a:lt2>
      <a:accent1>
        <a:srgbClr val="BBE0E3"/>
      </a:accent1>
      <a:accent2>
        <a:srgbClr val="333399"/>
      </a:accent2>
      <a:accent3>
        <a:srgbClr val="DBE1FF"/>
      </a:accent3>
      <a:accent4>
        <a:srgbClr val="000000"/>
      </a:accent4>
      <a:accent5>
        <a:srgbClr val="DAEDEF"/>
      </a:accent5>
      <a:accent6>
        <a:srgbClr val="2D2D8A"/>
      </a:accent6>
      <a:hlink>
        <a:srgbClr val="009999"/>
      </a:hlink>
      <a:folHlink>
        <a:srgbClr val="99CC00"/>
      </a:folHlink>
    </a:clrScheme>
    <a:fontScheme name="Title &amp; Bullets">
      <a:majorFont>
        <a:latin typeface="Garamond"/>
        <a:ea typeface="ヒラギノ明朝 ProN W3"/>
        <a:cs typeface="ヒラギノ明朝 ProN W3"/>
      </a:majorFont>
      <a:minorFont>
        <a:latin typeface="Garamond"/>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aramond" pitchFamily="-111" charset="0"/>
            <a:ea typeface="ヒラギノ明朝 ProN W3" pitchFamily="-111" charset="-128"/>
            <a:cs typeface="ヒラギノ明朝 ProN W3" pitchFamily="-111" charset="-128"/>
            <a:sym typeface="Garamond" pitchFamily="-111" charset="0"/>
          </a:defRPr>
        </a:defPPr>
      </a:lstStyle>
    </a:spDef>
    <a:ln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aramond" pitchFamily="-111" charset="0"/>
            <a:ea typeface="ヒラギノ明朝 ProN W3" pitchFamily="-111" charset="-128"/>
            <a:cs typeface="ヒラギノ明朝 ProN W3" pitchFamily="-111" charset="-128"/>
            <a:sym typeface="Garamond" pitchFamily="-111"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5277</TotalTime>
  <Pages>0</Pages>
  <Words>910</Words>
  <Characters>0</Characters>
  <Application>Microsoft Macintosh PowerPoint</Application>
  <PresentationFormat>On-screen Show (4:3)</PresentationFormat>
  <Lines>0</Lines>
  <Paragraphs>113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Title &amp; Bullets</vt:lpstr>
      <vt:lpstr>MIFIRA Framework Lecture 1  Context of food insecurity</vt:lpstr>
      <vt:lpstr>Overview</vt:lpstr>
      <vt:lpstr>Food Insecurity: What Is It?</vt:lpstr>
      <vt:lpstr>Food Insecurity: What Is It?</vt:lpstr>
      <vt:lpstr>Food Availability</vt:lpstr>
      <vt:lpstr>Food Access</vt:lpstr>
      <vt:lpstr>Food Access</vt:lpstr>
      <vt:lpstr>Utilization</vt:lpstr>
      <vt:lpstr>Stability</vt:lpstr>
      <vt:lpstr>Stability</vt:lpstr>
      <vt:lpstr>Chronic and Transitory Food Insecurity</vt:lpstr>
      <vt:lpstr>Seasonal  Food Insecurity</vt:lpstr>
      <vt:lpstr>Famines</vt:lpstr>
      <vt:lpstr>Measures</vt:lpstr>
      <vt:lpstr>Causes of Food Insecurity</vt:lpstr>
      <vt:lpstr>Causes of Food Insecurity</vt:lpstr>
      <vt:lpstr>Causes of Food Insecurity</vt:lpstr>
      <vt:lpstr>Causes of Food Insecurity</vt:lpstr>
      <vt:lpstr>Causes of Food Insecurity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subject/>
  <dc:creator>hquser</dc:creator>
  <cp:keywords/>
  <dc:description/>
  <cp:lastModifiedBy>Erin Lentz</cp:lastModifiedBy>
  <cp:revision>148</cp:revision>
  <dcterms:created xsi:type="dcterms:W3CDTF">2010-01-31T18:46:39Z</dcterms:created>
  <dcterms:modified xsi:type="dcterms:W3CDTF">2012-03-12T18:41:44Z</dcterms:modified>
</cp:coreProperties>
</file>